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5A4"/>
    <a:srgbClr val="D79E9D"/>
    <a:srgbClr val="993300"/>
    <a:srgbClr val="E56F27"/>
    <a:srgbClr val="CC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85EF0-5161-45AB-9D6A-FA75553726B1}" v="2" dt="2023-06-12T08:40:01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4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Bonasia" userId="652768104e860e2d" providerId="LiveId" clId="{D630A145-FAB8-400C-8A6B-146135460842}"/>
    <pc:docChg chg="undo custSel modSld">
      <pc:chgData name="Alessandra Bonasia" userId="652768104e860e2d" providerId="LiveId" clId="{D630A145-FAB8-400C-8A6B-146135460842}" dt="2023-05-02T09:47:40.640" v="778" actId="113"/>
      <pc:docMkLst>
        <pc:docMk/>
      </pc:docMkLst>
      <pc:sldChg chg="addSp modSp mod">
        <pc:chgData name="Alessandra Bonasia" userId="652768104e860e2d" providerId="LiveId" clId="{D630A145-FAB8-400C-8A6B-146135460842}" dt="2023-05-02T09:47:40.640" v="778" actId="113"/>
        <pc:sldMkLst>
          <pc:docMk/>
          <pc:sldMk cId="2050771370" sldId="256"/>
        </pc:sldMkLst>
        <pc:spChg chg="add mod">
          <ac:chgData name="Alessandra Bonasia" userId="652768104e860e2d" providerId="LiveId" clId="{D630A145-FAB8-400C-8A6B-146135460842}" dt="2023-05-02T09:45:21.783" v="721"/>
          <ac:spMkLst>
            <pc:docMk/>
            <pc:sldMk cId="2050771370" sldId="256"/>
            <ac:spMk id="8" creationId="{4A3813A7-FA7C-47FA-03F8-DA0F05D7CB90}"/>
          </ac:spMkLst>
        </pc:spChg>
        <pc:spChg chg="mod">
          <ac:chgData name="Alessandra Bonasia" userId="652768104e860e2d" providerId="LiveId" clId="{D630A145-FAB8-400C-8A6B-146135460842}" dt="2023-05-02T09:41:31.195" v="552" actId="20577"/>
          <ac:spMkLst>
            <pc:docMk/>
            <pc:sldMk cId="2050771370" sldId="256"/>
            <ac:spMk id="41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38:19.165" v="442" actId="14100"/>
          <ac:spMkLst>
            <pc:docMk/>
            <pc:sldMk cId="2050771370" sldId="256"/>
            <ac:spMk id="53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38:32.021" v="443" actId="1038"/>
          <ac:spMkLst>
            <pc:docMk/>
            <pc:sldMk cId="2050771370" sldId="256"/>
            <ac:spMk id="57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46:41.700" v="736" actId="1036"/>
          <ac:spMkLst>
            <pc:docMk/>
            <pc:sldMk cId="2050771370" sldId="256"/>
            <ac:spMk id="66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47:40.640" v="778" actId="113"/>
          <ac:spMkLst>
            <pc:docMk/>
            <pc:sldMk cId="2050771370" sldId="256"/>
            <ac:spMk id="73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46:59.784" v="775" actId="1038"/>
          <ac:spMkLst>
            <pc:docMk/>
            <pc:sldMk cId="2050771370" sldId="256"/>
            <ac:spMk id="75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43:13.317" v="700" actId="1037"/>
          <ac:spMkLst>
            <pc:docMk/>
            <pc:sldMk cId="2050771370" sldId="256"/>
            <ac:spMk id="83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41:05.231" v="548" actId="20577"/>
          <ac:spMkLst>
            <pc:docMk/>
            <pc:sldMk cId="2050771370" sldId="256"/>
            <ac:spMk id="104" creationId="{00000000-0000-0000-0000-000000000000}"/>
          </ac:spMkLst>
        </pc:spChg>
        <pc:cxnChg chg="mod">
          <ac:chgData name="Alessandra Bonasia" userId="652768104e860e2d" providerId="LiveId" clId="{D630A145-FAB8-400C-8A6B-146135460842}" dt="2023-05-02T09:43:39.622" v="703" actId="1076"/>
          <ac:cxnSpMkLst>
            <pc:docMk/>
            <pc:sldMk cId="2050771370" sldId="256"/>
            <ac:cxnSpMk id="60" creationId="{00000000-0000-0000-0000-000000000000}"/>
          </ac:cxnSpMkLst>
        </pc:cxnChg>
        <pc:cxnChg chg="mod">
          <ac:chgData name="Alessandra Bonasia" userId="652768104e860e2d" providerId="LiveId" clId="{D630A145-FAB8-400C-8A6B-146135460842}" dt="2023-05-02T09:47:10.739" v="777" actId="14100"/>
          <ac:cxnSpMkLst>
            <pc:docMk/>
            <pc:sldMk cId="2050771370" sldId="256"/>
            <ac:cxnSpMk id="65" creationId="{00000000-0000-0000-0000-000000000000}"/>
          </ac:cxnSpMkLst>
        </pc:cxnChg>
      </pc:sldChg>
      <pc:sldChg chg="modSp mod">
        <pc:chgData name="Alessandra Bonasia" userId="652768104e860e2d" providerId="LiveId" clId="{D630A145-FAB8-400C-8A6B-146135460842}" dt="2023-05-02T09:32:57.836" v="366" actId="20577"/>
        <pc:sldMkLst>
          <pc:docMk/>
          <pc:sldMk cId="331231657" sldId="258"/>
        </pc:sldMkLst>
        <pc:spChg chg="mod">
          <ac:chgData name="Alessandra Bonasia" userId="652768104e860e2d" providerId="LiveId" clId="{D630A145-FAB8-400C-8A6B-146135460842}" dt="2023-05-02T09:32:33.591" v="351" actId="20577"/>
          <ac:spMkLst>
            <pc:docMk/>
            <pc:sldMk cId="331231657" sldId="258"/>
            <ac:spMk id="16" creationId="{00000000-0000-0000-0000-000000000000}"/>
          </ac:spMkLst>
        </pc:spChg>
        <pc:spChg chg="mod">
          <ac:chgData name="Alessandra Bonasia" userId="652768104e860e2d" providerId="LiveId" clId="{D630A145-FAB8-400C-8A6B-146135460842}" dt="2023-04-24T08:51:58.357" v="255" actId="113"/>
          <ac:spMkLst>
            <pc:docMk/>
            <pc:sldMk cId="331231657" sldId="258"/>
            <ac:spMk id="24" creationId="{00000000-0000-0000-0000-000000000000}"/>
          </ac:spMkLst>
        </pc:spChg>
        <pc:spChg chg="mod">
          <ac:chgData name="Alessandra Bonasia" userId="652768104e860e2d" providerId="LiveId" clId="{D630A145-FAB8-400C-8A6B-146135460842}" dt="2023-05-02T09:32:57.836" v="366" actId="20577"/>
          <ac:spMkLst>
            <pc:docMk/>
            <pc:sldMk cId="331231657" sldId="258"/>
            <ac:spMk id="25" creationId="{00000000-0000-0000-0000-000000000000}"/>
          </ac:spMkLst>
        </pc:spChg>
      </pc:sldChg>
    </pc:docChg>
  </pc:docChgLst>
  <pc:docChgLst>
    <pc:chgData name="Alessandra Bonasia" userId="652768104e860e2d" providerId="LiveId" clId="{32285EF0-5161-45AB-9D6A-FA75553726B1}"/>
    <pc:docChg chg="custSel modSld">
      <pc:chgData name="Alessandra Bonasia" userId="652768104e860e2d" providerId="LiveId" clId="{32285EF0-5161-45AB-9D6A-FA75553726B1}" dt="2023-06-13T08:42:01.689" v="5" actId="108"/>
      <pc:docMkLst>
        <pc:docMk/>
      </pc:docMkLst>
      <pc:sldChg chg="modSp mod">
        <pc:chgData name="Alessandra Bonasia" userId="652768104e860e2d" providerId="LiveId" clId="{32285EF0-5161-45AB-9D6A-FA75553726B1}" dt="2023-06-13T08:42:01.689" v="5" actId="108"/>
        <pc:sldMkLst>
          <pc:docMk/>
          <pc:sldMk cId="2050771370" sldId="256"/>
        </pc:sldMkLst>
        <pc:spChg chg="mod">
          <ac:chgData name="Alessandra Bonasia" userId="652768104e860e2d" providerId="LiveId" clId="{32285EF0-5161-45AB-9D6A-FA75553726B1}" dt="2023-06-13T08:42:01.689" v="5" actId="108"/>
          <ac:spMkLst>
            <pc:docMk/>
            <pc:sldMk cId="2050771370" sldId="256"/>
            <ac:spMk id="58" creationId="{00000000-0000-0000-0000-000000000000}"/>
          </ac:spMkLst>
        </pc:spChg>
      </pc:sldChg>
      <pc:sldChg chg="modSp mod">
        <pc:chgData name="Alessandra Bonasia" userId="652768104e860e2d" providerId="LiveId" clId="{32285EF0-5161-45AB-9D6A-FA75553726B1}" dt="2023-06-13T08:35:37.368" v="2" actId="20577"/>
        <pc:sldMkLst>
          <pc:docMk/>
          <pc:sldMk cId="331231657" sldId="258"/>
        </pc:sldMkLst>
        <pc:spChg chg="mod">
          <ac:chgData name="Alessandra Bonasia" userId="652768104e860e2d" providerId="LiveId" clId="{32285EF0-5161-45AB-9D6A-FA75553726B1}" dt="2023-06-12T08:00:43.184" v="0" actId="3626"/>
          <ac:spMkLst>
            <pc:docMk/>
            <pc:sldMk cId="331231657" sldId="258"/>
            <ac:spMk id="16" creationId="{00000000-0000-0000-0000-000000000000}"/>
          </ac:spMkLst>
        </pc:spChg>
        <pc:spChg chg="mod">
          <ac:chgData name="Alessandra Bonasia" userId="652768104e860e2d" providerId="LiveId" clId="{32285EF0-5161-45AB-9D6A-FA75553726B1}" dt="2023-06-13T08:35:37.368" v="2" actId="20577"/>
          <ac:spMkLst>
            <pc:docMk/>
            <pc:sldMk cId="331231657" sldId="258"/>
            <ac:spMk id="28" creationId="{00000000-0000-0000-0000-000000000000}"/>
          </ac:spMkLst>
        </pc:spChg>
      </pc:sldChg>
    </pc:docChg>
  </pc:docChgLst>
  <pc:docChgLst>
    <pc:chgData name="Alessandra Bonasia" userId="652768104e860e2d" providerId="LiveId" clId="{A510A9ED-4B80-45C0-9A3C-DECF473E476D}"/>
    <pc:docChg chg="undo custSel modSld">
      <pc:chgData name="Alessandra Bonasia" userId="652768104e860e2d" providerId="LiveId" clId="{A510A9ED-4B80-45C0-9A3C-DECF473E476D}" dt="2022-06-20T08:59:57.327" v="38" actId="20577"/>
      <pc:docMkLst>
        <pc:docMk/>
      </pc:docMkLst>
      <pc:sldChg chg="modSp mod">
        <pc:chgData name="Alessandra Bonasia" userId="652768104e860e2d" providerId="LiveId" clId="{A510A9ED-4B80-45C0-9A3C-DECF473E476D}" dt="2022-06-20T08:59:57.327" v="38" actId="20577"/>
        <pc:sldMkLst>
          <pc:docMk/>
          <pc:sldMk cId="2050771370" sldId="256"/>
        </pc:sldMkLst>
        <pc:spChg chg="mod">
          <ac:chgData name="Alessandra Bonasia" userId="652768104e860e2d" providerId="LiveId" clId="{A510A9ED-4B80-45C0-9A3C-DECF473E476D}" dt="2022-06-20T08:59:57.327" v="38" actId="20577"/>
          <ac:spMkLst>
            <pc:docMk/>
            <pc:sldMk cId="2050771370" sldId="256"/>
            <ac:spMk id="66" creationId="{00000000-0000-0000-0000-000000000000}"/>
          </ac:spMkLst>
        </pc:spChg>
      </pc:sldChg>
      <pc:sldChg chg="modSp mod">
        <pc:chgData name="Alessandra Bonasia" userId="652768104e860e2d" providerId="LiveId" clId="{A510A9ED-4B80-45C0-9A3C-DECF473E476D}" dt="2022-06-20T08:57:42.217" v="20" actId="20577"/>
        <pc:sldMkLst>
          <pc:docMk/>
          <pc:sldMk cId="331231657" sldId="258"/>
        </pc:sldMkLst>
        <pc:spChg chg="mod">
          <ac:chgData name="Alessandra Bonasia" userId="652768104e860e2d" providerId="LiveId" clId="{A510A9ED-4B80-45C0-9A3C-DECF473E476D}" dt="2022-06-20T08:57:42.217" v="20" actId="20577"/>
          <ac:spMkLst>
            <pc:docMk/>
            <pc:sldMk cId="331231657" sldId="258"/>
            <ac:spMk id="2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3506891134388"/>
          <c:y val="3.7938900404852177E-2"/>
          <c:w val="0.68826242566783014"/>
          <c:h val="0.96085034752944953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cene3d>
              <a:camera prst="orthographicFront"/>
              <a:lightRig rig="brightRoom" dir="t"/>
            </a:scene3d>
            <a:sp3d prstMaterial="flat">
              <a:bevelT w="50800" h="101600" prst="angle"/>
              <a:contourClr>
                <a:srgbClr val="000000"/>
              </a:contourClr>
            </a:sp3d>
          </c:spPr>
          <c:explosion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22-4489-8DF7-EFB3B9ADAC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22-4489-8DF7-EFB3B9ADAC05}"/>
              </c:ext>
            </c:extLst>
          </c:dPt>
          <c:dPt>
            <c:idx val="2"/>
            <c:bubble3D val="0"/>
            <c:spPr>
              <a:pattFill prst="ltDnDiag">
                <a:fgClr>
                  <a:srgbClr val="92D050"/>
                </a:fgClr>
                <a:bgClr>
                  <a:schemeClr val="bg1"/>
                </a:bgClr>
              </a:pattFill>
              <a:ln w="19050">
                <a:solidFill>
                  <a:srgbClr val="92D05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722-4489-8DF7-EFB3B9ADAC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722-4489-8DF7-EFB3B9ADAC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722-4489-8DF7-EFB3B9ADAC0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722-4489-8DF7-EFB3B9ADAC05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>
                        <a:solidFill>
                          <a:schemeClr val="bg1"/>
                        </a:solidFill>
                      </a:rPr>
                      <a:t>Niveau Cantonal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22-4489-8DF7-EFB3B9ADAC05}"/>
                </c:ext>
              </c:extLst>
            </c:dLbl>
            <c:dLbl>
              <c:idx val="1"/>
              <c:layout>
                <c:manualLayout>
                  <c:x val="6.0718350679232766E-3"/>
                  <c:y val="-2.54295755893518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err="1">
                        <a:solidFill>
                          <a:schemeClr val="bg1"/>
                        </a:solidFill>
                      </a:rPr>
                      <a:t>Employeurs</a:t>
                    </a:r>
                    <a:r>
                      <a:rPr lang="en-US" sz="1600" baseline="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Directions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5722-4489-8DF7-EFB3B9ADAC05}"/>
                </c:ext>
              </c:extLst>
            </c:dLbl>
            <c:dLbl>
              <c:idx val="2"/>
              <c:layout>
                <c:manualLayout>
                  <c:x val="1.2143670135846553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>
                        <a:solidFill>
                          <a:schemeClr val="tx1"/>
                        </a:solidFill>
                      </a:rPr>
                      <a:t>Employés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722-4489-8DF7-EFB3B9ADAC05}"/>
                </c:ext>
              </c:extLst>
            </c:dLbl>
            <c:dLbl>
              <c:idx val="3"/>
              <c:layout>
                <c:manualLayout>
                  <c:x val="-1.7203532692449282E-2"/>
                  <c:y val="-8.72244298708252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chemeClr val="bg1"/>
                        </a:solidFill>
                      </a:rPr>
                      <a:t>Formations</a:t>
                    </a:r>
                    <a:br>
                      <a:rPr lang="en-US" sz="1600" dirty="0">
                        <a:solidFill>
                          <a:schemeClr val="bg1"/>
                        </a:solidFill>
                      </a:rPr>
                    </a:br>
                    <a:r>
                      <a:rPr lang="en-US" sz="1600" dirty="0" err="1">
                        <a:solidFill>
                          <a:schemeClr val="bg1"/>
                        </a:solidFill>
                      </a:rPr>
                      <a:t>Organismes</a:t>
                    </a:r>
                    <a:br>
                      <a:rPr lang="en-US" sz="1600" dirty="0">
                        <a:solidFill>
                          <a:schemeClr val="bg1"/>
                        </a:solidFill>
                      </a:rPr>
                    </a:br>
                    <a:r>
                      <a:rPr lang="en-US" sz="1600" dirty="0" err="1">
                        <a:solidFill>
                          <a:schemeClr val="bg1"/>
                        </a:solidFill>
                      </a:rPr>
                      <a:t>Ecoles</a:t>
                    </a:r>
                    <a:endParaRPr lang="en-US" sz="16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7-5722-4489-8DF7-EFB3B9ADAC05}"/>
                </c:ext>
              </c:extLst>
            </c:dLbl>
            <c:dLbl>
              <c:idx val="4"/>
              <c:layout>
                <c:manualLayout>
                  <c:x val="4.0478900452821844E-3"/>
                  <c:y val="-1.41276655957080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 err="1">
                        <a:solidFill>
                          <a:schemeClr val="bg1"/>
                        </a:solidFill>
                      </a:rPr>
                      <a:t>Accueil</a:t>
                    </a:r>
                    <a:r>
                      <a:rPr lang="en-US" sz="180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800" dirty="0" err="1">
                        <a:solidFill>
                          <a:schemeClr val="bg1"/>
                        </a:solidFill>
                      </a:rPr>
                      <a:t>enfants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5722-4489-8DF7-EFB3B9ADAC05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>
                        <a:solidFill>
                          <a:schemeClr val="bg1"/>
                        </a:solidFill>
                      </a:rPr>
                      <a:t>Niveau Fédéral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5722-4489-8DF7-EFB3B9ADA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Cantonal</c:v>
                </c:pt>
                <c:pt idx="1">
                  <c:v>Employeurs</c:v>
                </c:pt>
                <c:pt idx="2">
                  <c:v>Employes</c:v>
                </c:pt>
                <c:pt idx="3">
                  <c:v>Formation</c:v>
                </c:pt>
                <c:pt idx="4">
                  <c:v>Enfants</c:v>
                </c:pt>
                <c:pt idx="5">
                  <c:v>Fédéral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0.7</c:v>
                </c:pt>
                <c:pt idx="1">
                  <c:v>0.75</c:v>
                </c:pt>
                <c:pt idx="2">
                  <c:v>0.45</c:v>
                </c:pt>
                <c:pt idx="3">
                  <c:v>0.7</c:v>
                </c:pt>
                <c:pt idx="4">
                  <c:v>0.5</c:v>
                </c:pt>
                <c:pt idx="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22-4489-8DF7-EFB3B9ADAC0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59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0.34737</cdr:x>
      <cdr:y>0.28594</cdr:y>
    </cdr:from>
    <cdr:to>
      <cdr:x>0.65421</cdr:x>
      <cdr:y>0.94024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179683" y="1285233"/>
          <a:ext cx="1925383" cy="2940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CH" sz="2800" b="1" dirty="0"/>
            <a:t>FIPEGS</a:t>
          </a:r>
          <a:r>
            <a:rPr lang="fr-CH" sz="2800" dirty="0"/>
            <a:t> </a:t>
          </a:r>
        </a:p>
        <a:p xmlns:a="http://schemas.openxmlformats.org/drawingml/2006/main">
          <a:pPr algn="ctr"/>
          <a:r>
            <a:rPr lang="fr-CH" sz="2000" b="1" dirty="0"/>
            <a:t>F</a:t>
          </a:r>
          <a:r>
            <a:rPr lang="fr-CH" sz="2000" dirty="0"/>
            <a:t>édération des </a:t>
          </a:r>
          <a:r>
            <a:rPr lang="fr-CH" sz="2000" b="1" dirty="0"/>
            <a:t>I</a:t>
          </a:r>
          <a:r>
            <a:rPr lang="fr-CH" sz="2000" dirty="0"/>
            <a:t>nstitutions </a:t>
          </a:r>
          <a:r>
            <a:rPr lang="fr-CH" sz="2000" b="1" dirty="0"/>
            <a:t>P</a:t>
          </a:r>
          <a:r>
            <a:rPr lang="fr-CH" sz="2000" dirty="0"/>
            <a:t>etite </a:t>
          </a:r>
          <a:r>
            <a:rPr lang="fr-CH" sz="2000" b="1" dirty="0"/>
            <a:t>E</a:t>
          </a:r>
          <a:r>
            <a:rPr lang="fr-CH" sz="2000" dirty="0"/>
            <a:t>nfance </a:t>
          </a:r>
          <a:r>
            <a:rPr lang="fr-CH" sz="2000" b="1" dirty="0"/>
            <a:t>G</a:t>
          </a:r>
          <a:r>
            <a:rPr lang="fr-CH" sz="2000" dirty="0"/>
            <a:t>enevoises </a:t>
          </a:r>
          <a:r>
            <a:rPr lang="fr-CH" sz="2000" b="1" dirty="0"/>
            <a:t>S</a:t>
          </a:r>
          <a:r>
            <a:rPr lang="fr-CH" sz="2000" dirty="0"/>
            <a:t>uburbaines</a:t>
          </a:r>
          <a:endParaRPr lang="fr-FR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6247" cy="495619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826" y="4"/>
            <a:ext cx="2946246" cy="495619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EF1370D3-6179-4FDB-A8F1-089AD8FDDCF2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2" y="4751273"/>
            <a:ext cx="5439101" cy="3887112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4" y="9377048"/>
            <a:ext cx="2946247" cy="495619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826" y="9377048"/>
            <a:ext cx="2946246" cy="495619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9DA47C37-656D-4912-86A4-D805D0698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20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47C37-656D-4912-86A4-D805D06983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26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D5DA-1BEF-4B2B-8E9C-12F0F9A6F83B}" type="datetime1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27F7-0343-4B66-8883-16FE85B58BBA}" type="datetime1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7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428-15CF-44F1-B633-FB1705296A4C}" type="datetime1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9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CD29-A38B-495D-9AA7-F18EE7BECD6E}" type="datetime1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4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590-D372-49F9-B092-615C92A7F4F5}" type="datetime1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8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9C2D-A4A7-4316-8FF1-E91E18A2EB76}" type="datetime1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7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0C1-7AD6-4AB2-812E-EB1F96BF0741}" type="datetime1">
              <a:rPr lang="fr-FR" smtClean="0"/>
              <a:t>13/06/2023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17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5A11-C7F1-4360-A582-19D1508A7E05}" type="datetime1">
              <a:rPr lang="fr-FR" smtClean="0"/>
              <a:t>13/06/2023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22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98FF-B422-4210-B7F4-3789F1BC2EE2}" type="datetime1">
              <a:rPr lang="fr-FR" smtClean="0"/>
              <a:t>13/06/2023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3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B8E-9D5C-4B50-938D-562B39259327}" type="datetime1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42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58A6-8A50-4F7D-BE63-16FA35AA6A82}" type="datetime1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76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EE1F-0826-4AA3-8791-8196667049FD}" type="datetime1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La FIPEGS dans le paysage de la petite enfance suburbaine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2CDD2-B1A4-41E7-BD58-15A05E75C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13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.ch/organisation/direction-generale-office-enfance-jeunesse" TargetMode="External"/><Relationship Id="rId13" Type="http://schemas.openxmlformats.org/officeDocument/2006/relationships/hyperlink" Target="https://ge.ch/grandconseil/data/odj/020204/L12197.pdf" TargetMode="External"/><Relationship Id="rId18" Type="http://schemas.openxmlformats.org/officeDocument/2006/relationships/hyperlink" Target="https://fgipe.ch/" TargetMode="External"/><Relationship Id="rId26" Type="http://schemas.openxmlformats.org/officeDocument/2006/relationships/hyperlink" Target="https://astural.org/institutions/service-educatif-itinerant/" TargetMode="External"/><Relationship Id="rId39" Type="http://schemas.openxmlformats.org/officeDocument/2006/relationships/hyperlink" Target="https://www.admin.ch/opc/fr/classified-compilation/20031709/index.html" TargetMode="External"/><Relationship Id="rId3" Type="http://schemas.openxmlformats.org/officeDocument/2006/relationships/hyperlink" Target="https://www.ge.ch/organisation/departement-instruction-publique-formation-jeunesse-dip" TargetMode="External"/><Relationship Id="rId21" Type="http://schemas.openxmlformats.org/officeDocument/2006/relationships/hyperlink" Target="https://www.agede-ch.com/" TargetMode="External"/><Relationship Id="rId34" Type="http://schemas.openxmlformats.org/officeDocument/2006/relationships/hyperlink" Target="https://edu.ge.ch/secondaire2/ecase/nos-formations" TargetMode="External"/><Relationship Id="rId42" Type="http://schemas.openxmlformats.org/officeDocument/2006/relationships/hyperlink" Target="https://savoirsocial.ch/fr/home-fr" TargetMode="External"/><Relationship Id="rId7" Type="http://schemas.openxmlformats.org/officeDocument/2006/relationships/hyperlink" Target="https://www.ge.ch/document/usages-professionnels-petite-enfance" TargetMode="External"/><Relationship Id="rId12" Type="http://schemas.openxmlformats.org/officeDocument/2006/relationships/hyperlink" Target="https://www.ge.ch/organisation/pole-protection-enfance-jeunesse" TargetMode="External"/><Relationship Id="rId17" Type="http://schemas.openxmlformats.org/officeDocument/2006/relationships/hyperlink" Target="https://www.ge.ch/document/cct-petite-enfance-intercommunale" TargetMode="External"/><Relationship Id="rId25" Type="http://schemas.openxmlformats.org/officeDocument/2006/relationships/hyperlink" Target="http://www.aipe.ch/" TargetMode="External"/><Relationship Id="rId33" Type="http://schemas.openxmlformats.org/officeDocument/2006/relationships/hyperlink" Target="https://edu.ge.ch/secondaire2/esede/accueil" TargetMode="External"/><Relationship Id="rId38" Type="http://schemas.openxmlformats.org/officeDocument/2006/relationships/hyperlink" Target="https://www.admin.ch/opc/fr/classified-compilation/20001860/index.html" TargetMode="External"/><Relationship Id="rId46" Type="http://schemas.openxmlformats.org/officeDocument/2006/relationships/hyperlink" Target="http://www.proenfance.ch/" TargetMode="External"/><Relationship Id="rId2" Type="http://schemas.openxmlformats.org/officeDocument/2006/relationships/chart" Target="../charts/chart1.xml"/><Relationship Id="rId16" Type="http://schemas.openxmlformats.org/officeDocument/2006/relationships/hyperlink" Target="http://www.acg.ch/" TargetMode="External"/><Relationship Id="rId20" Type="http://schemas.openxmlformats.org/officeDocument/2006/relationships/hyperlink" Target="http://acipeg.ch/" TargetMode="External"/><Relationship Id="rId29" Type="http://schemas.openxmlformats.org/officeDocument/2006/relationships/hyperlink" Target="https://www.hesge.ch/hets/formation-continue/centre-formation-continue-cefoc" TargetMode="External"/><Relationship Id="rId41" Type="http://schemas.openxmlformats.org/officeDocument/2006/relationships/hyperlink" Target="https://www.admin.ch/opc/fr/classified-compilation/19770243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e.ch/organisation/ocirt-service-inspection-du-travail-it" TargetMode="External"/><Relationship Id="rId11" Type="http://schemas.openxmlformats.org/officeDocument/2006/relationships/hyperlink" Target="https://www.ge.ch/organisation/service-sante-enfance-jeunesse" TargetMode="External"/><Relationship Id="rId24" Type="http://schemas.openxmlformats.org/officeDocument/2006/relationships/hyperlink" Target="https://www.hug-ge.ch/psychiatrie-enfant-adolescent" TargetMode="External"/><Relationship Id="rId32" Type="http://schemas.openxmlformats.org/officeDocument/2006/relationships/hyperlink" Target="https://edu.ge.ch/cfps" TargetMode="External"/><Relationship Id="rId37" Type="http://schemas.openxmlformats.org/officeDocument/2006/relationships/hyperlink" Target="https://www.fondssocial.ch/fr" TargetMode="External"/><Relationship Id="rId40" Type="http://schemas.openxmlformats.org/officeDocument/2006/relationships/hyperlink" Target="https://www.sbfi.admin.ch/sbfi/fr/home.html" TargetMode="External"/><Relationship Id="rId45" Type="http://schemas.openxmlformats.org/officeDocument/2006/relationships/hyperlink" Target="https://www.bsv.admin.ch/bsv/fr/home.html" TargetMode="External"/><Relationship Id="rId5" Type="http://schemas.openxmlformats.org/officeDocument/2006/relationships/hyperlink" Target="https://www.ge.ch/dossier/analyser-education" TargetMode="External"/><Relationship Id="rId15" Type="http://schemas.openxmlformats.org/officeDocument/2006/relationships/hyperlink" Target="https://www.lexfind.ch/tolv/201149/fr" TargetMode="External"/><Relationship Id="rId23" Type="http://schemas.openxmlformats.org/officeDocument/2006/relationships/hyperlink" Target="http://www.ssp-vpod.ch/" TargetMode="External"/><Relationship Id="rId28" Type="http://schemas.openxmlformats.org/officeDocument/2006/relationships/hyperlink" Target="http://www.focpe.ch/" TargetMode="External"/><Relationship Id="rId36" Type="http://schemas.openxmlformats.org/officeDocument/2006/relationships/hyperlink" Target="http://www.ffpc.ch/" TargetMode="External"/><Relationship Id="rId10" Type="http://schemas.openxmlformats.org/officeDocument/2006/relationships/hyperlink" Target="https://www.ge.ch/dossier/analyser-education/observatoire-cantonal-petite-enfance" TargetMode="External"/><Relationship Id="rId19" Type="http://schemas.openxmlformats.org/officeDocument/2006/relationships/hyperlink" Target="http://www.ville-geneve.ch/administration-municipale/departement-cohesion-sociale-solidarite/services-municipaux/service-petite-enfance/" TargetMode="External"/><Relationship Id="rId31" Type="http://schemas.openxmlformats.org/officeDocument/2006/relationships/hyperlink" Target="http://www.ortra-ge.ch/" TargetMode="External"/><Relationship Id="rId44" Type="http://schemas.openxmlformats.org/officeDocument/2006/relationships/hyperlink" Target="https://www.admin.ch/opc/fr/classified-compilation/20000832/index.html" TargetMode="External"/><Relationship Id="rId4" Type="http://schemas.openxmlformats.org/officeDocument/2006/relationships/hyperlink" Target="https://www.acg.ch/FDAP" TargetMode="External"/><Relationship Id="rId9" Type="http://schemas.openxmlformats.org/officeDocument/2006/relationships/hyperlink" Target="https://www.ge.ch/ouvrir-exploiter-institution-petite-enfance" TargetMode="External"/><Relationship Id="rId14" Type="http://schemas.openxmlformats.org/officeDocument/2006/relationships/hyperlink" Target="https://silgeneve.ch/legis/data/RSG/rsg_j6_28p01.pdf" TargetMode="External"/><Relationship Id="rId22" Type="http://schemas.openxmlformats.org/officeDocument/2006/relationships/hyperlink" Target="http://www.sit-syndicat.ch/spip/" TargetMode="External"/><Relationship Id="rId27" Type="http://schemas.openxmlformats.org/officeDocument/2006/relationships/hyperlink" Target="https://www.ge.ch/organisation/direction-generale-office-medico-pedagogique" TargetMode="External"/><Relationship Id="rId30" Type="http://schemas.openxmlformats.org/officeDocument/2006/relationships/hyperlink" Target="https://www.hesge.ch/hets/" TargetMode="External"/><Relationship Id="rId35" Type="http://schemas.openxmlformats.org/officeDocument/2006/relationships/hyperlink" Target="https://www.ge.ch/organisation/direction-generale-office-orientation-formation-professionnelle-continue" TargetMode="External"/><Relationship Id="rId43" Type="http://schemas.openxmlformats.org/officeDocument/2006/relationships/hyperlink" Target="https://www.admin.ch/opc/fr/classified-compilation/19640049/index.htm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ortra-ge.ch/" TargetMode="External"/><Relationship Id="rId18" Type="http://schemas.openxmlformats.org/officeDocument/2006/relationships/hyperlink" Target="https://www.ge.ch/organisation/direction-generale-office-enfance-jeunesse" TargetMode="External"/><Relationship Id="rId26" Type="http://schemas.openxmlformats.org/officeDocument/2006/relationships/hyperlink" Target="https://astural.org/institutions/service-educatif-itinerant/" TargetMode="External"/><Relationship Id="rId39" Type="http://schemas.openxmlformats.org/officeDocument/2006/relationships/hyperlink" Target="https://www.admin.ch/opc/fr/classified-compilation/20031709/index.html" TargetMode="External"/><Relationship Id="rId3" Type="http://schemas.openxmlformats.org/officeDocument/2006/relationships/hyperlink" Target="http://www.acg.ch/" TargetMode="External"/><Relationship Id="rId21" Type="http://schemas.openxmlformats.org/officeDocument/2006/relationships/hyperlink" Target="https://www.ge.ch/signaler-mineur-danger" TargetMode="External"/><Relationship Id="rId34" Type="http://schemas.openxmlformats.org/officeDocument/2006/relationships/hyperlink" Target="https://www.lexfind.ch/tolv/201149/fr" TargetMode="External"/><Relationship Id="rId42" Type="http://schemas.openxmlformats.org/officeDocument/2006/relationships/hyperlink" Target="https://www.admin.ch/opc/fr/classified-compilation/20000832/index.html" TargetMode="External"/><Relationship Id="rId47" Type="http://schemas.openxmlformats.org/officeDocument/2006/relationships/hyperlink" Target="https://www.ge.ch/organisation/ocirt-service-inspection-du-travail-it" TargetMode="External"/><Relationship Id="rId7" Type="http://schemas.openxmlformats.org/officeDocument/2006/relationships/hyperlink" Target="http://www.ssp-vpod.ch/index.php?id=25" TargetMode="External"/><Relationship Id="rId12" Type="http://schemas.openxmlformats.org/officeDocument/2006/relationships/hyperlink" Target="https://www.hesge.ch/hets/formation-continue/centre-formation-continue-cefoc" TargetMode="External"/><Relationship Id="rId17" Type="http://schemas.openxmlformats.org/officeDocument/2006/relationships/hyperlink" Target="https://www.ge.ch/dossier/analyser-education" TargetMode="External"/><Relationship Id="rId25" Type="http://schemas.openxmlformats.org/officeDocument/2006/relationships/hyperlink" Target="https://silgeneve.ch/legis/data/RSG/rsg_j6_28p01.pdf" TargetMode="External"/><Relationship Id="rId33" Type="http://schemas.openxmlformats.org/officeDocument/2006/relationships/hyperlink" Target="https://www.ge.ch/document/loi-modifiant-loi-renforcement-perequation-financiere-intercommunale-developpement-intercommunalite-lrpfi" TargetMode="External"/><Relationship Id="rId38" Type="http://schemas.openxmlformats.org/officeDocument/2006/relationships/hyperlink" Target="https://www.admin.ch/opc/fr/classified-compilation/19640049/index.html" TargetMode="External"/><Relationship Id="rId46" Type="http://schemas.openxmlformats.org/officeDocument/2006/relationships/hyperlink" Target="https://www.ge.ch/document/ecole-assistant-e-socio-educatif-ve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ge.ch/organisation/departement-instruction-publique-formation-jeunesse-dip" TargetMode="External"/><Relationship Id="rId20" Type="http://schemas.openxmlformats.org/officeDocument/2006/relationships/hyperlink" Target="https://www.ge.ch/organisation/service-sante-enfance-jeunesse" TargetMode="External"/><Relationship Id="rId29" Type="http://schemas.openxmlformats.org/officeDocument/2006/relationships/hyperlink" Target="https://www.ge.ch/document/cct-petite-enfance-intercommunale" TargetMode="External"/><Relationship Id="rId41" Type="http://schemas.openxmlformats.org/officeDocument/2006/relationships/hyperlink" Target="https://www.admin.ch/opc/fr/classified-compilation/20001860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it-syndicat.ch/spip/" TargetMode="External"/><Relationship Id="rId11" Type="http://schemas.openxmlformats.org/officeDocument/2006/relationships/hyperlink" Target="http://www.focpe.ch/" TargetMode="External"/><Relationship Id="rId24" Type="http://schemas.openxmlformats.org/officeDocument/2006/relationships/hyperlink" Target="https://www.ge.ch/dossier/analyser-education/observatoire-cantonal-petite-enfance" TargetMode="External"/><Relationship Id="rId32" Type="http://schemas.openxmlformats.org/officeDocument/2006/relationships/hyperlink" Target="http://www.ffpc.ch/" TargetMode="External"/><Relationship Id="rId37" Type="http://schemas.openxmlformats.org/officeDocument/2006/relationships/hyperlink" Target="https://savoirsocial.ch/fr/home-fr" TargetMode="External"/><Relationship Id="rId40" Type="http://schemas.openxmlformats.org/officeDocument/2006/relationships/hyperlink" Target="https://www.fondssocial.ch/fr" TargetMode="External"/><Relationship Id="rId45" Type="http://schemas.openxmlformats.org/officeDocument/2006/relationships/hyperlink" Target="https://ge.ch/grandconseil/data/odj/020204/L12197.pdf" TargetMode="External"/><Relationship Id="rId5" Type="http://schemas.openxmlformats.org/officeDocument/2006/relationships/hyperlink" Target="https://fgipe.ch/" TargetMode="External"/><Relationship Id="rId15" Type="http://schemas.openxmlformats.org/officeDocument/2006/relationships/hyperlink" Target="https://www.ge.ch/organisation/direction-generale-office-orientation-formation-professionnelle-continue" TargetMode="External"/><Relationship Id="rId23" Type="http://schemas.openxmlformats.org/officeDocument/2006/relationships/hyperlink" Target="https://www.ge.ch/ouvrir-exploiter-institution-petite-enfance" TargetMode="External"/><Relationship Id="rId28" Type="http://schemas.openxmlformats.org/officeDocument/2006/relationships/hyperlink" Target="https://www.hug-ge.ch/psychiatrie-enfant-adolescent" TargetMode="External"/><Relationship Id="rId36" Type="http://schemas.openxmlformats.org/officeDocument/2006/relationships/hyperlink" Target="https://www.sbfi.admin.ch/sbfi/fr/home.html" TargetMode="External"/><Relationship Id="rId49" Type="http://schemas.openxmlformats.org/officeDocument/2006/relationships/hyperlink" Target="https://www.acg.ch/FDAP" TargetMode="External"/><Relationship Id="rId10" Type="http://schemas.openxmlformats.org/officeDocument/2006/relationships/hyperlink" Target="https://edu.ge.ch/secondaire2/esede/accueil" TargetMode="External"/><Relationship Id="rId19" Type="http://schemas.openxmlformats.org/officeDocument/2006/relationships/hyperlink" Target="https://www.ge.ch/organisation/direction-generale-office-medico-pedagogique" TargetMode="External"/><Relationship Id="rId31" Type="http://schemas.openxmlformats.org/officeDocument/2006/relationships/hyperlink" Target="https://www.facebook.com/ase.geneve/" TargetMode="External"/><Relationship Id="rId44" Type="http://schemas.openxmlformats.org/officeDocument/2006/relationships/hyperlink" Target="http://www.ville-geneve.ch/administration-municipale/departement-cohesion-sociale-solidarite/services-municipaux/service-petite-enfance/" TargetMode="External"/><Relationship Id="rId4" Type="http://schemas.openxmlformats.org/officeDocument/2006/relationships/hyperlink" Target="http://www.fipegs.ch/" TargetMode="External"/><Relationship Id="rId9" Type="http://schemas.openxmlformats.org/officeDocument/2006/relationships/hyperlink" Target="http://acipeg.ch/" TargetMode="External"/><Relationship Id="rId14" Type="http://schemas.openxmlformats.org/officeDocument/2006/relationships/hyperlink" Target="https://www.hesge.ch/hets/" TargetMode="External"/><Relationship Id="rId22" Type="http://schemas.openxmlformats.org/officeDocument/2006/relationships/hyperlink" Target="https://www.ge.ch/organisation/pole-protection-enfance-jeunesse" TargetMode="External"/><Relationship Id="rId27" Type="http://schemas.openxmlformats.org/officeDocument/2006/relationships/hyperlink" Target="http://www.aipe.ch/" TargetMode="External"/><Relationship Id="rId30" Type="http://schemas.openxmlformats.org/officeDocument/2006/relationships/hyperlink" Target="https://www.bsv.admin.ch/bsv/fr/home.html" TargetMode="External"/><Relationship Id="rId35" Type="http://schemas.openxmlformats.org/officeDocument/2006/relationships/hyperlink" Target="https://www.admin.ch/opc/fr/classified-compilation/19770243/index.html" TargetMode="External"/><Relationship Id="rId43" Type="http://schemas.openxmlformats.org/officeDocument/2006/relationships/hyperlink" Target="http://www.proenfance.ch/" TargetMode="External"/><Relationship Id="rId48" Type="http://schemas.openxmlformats.org/officeDocument/2006/relationships/hyperlink" Target="https://www.ge.ch/document/usages-professionnels-petite-enfance" TargetMode="External"/><Relationship Id="rId8" Type="http://schemas.openxmlformats.org/officeDocument/2006/relationships/hyperlink" Target="https://www.agede-c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rganigramme : Processus 22"/>
          <p:cNvSpPr/>
          <p:nvPr/>
        </p:nvSpPr>
        <p:spPr>
          <a:xfrm>
            <a:off x="207021" y="4851245"/>
            <a:ext cx="5143912" cy="1713188"/>
          </a:xfrm>
          <a:prstGeom prst="flowChartProcess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CH" sz="1200" dirty="0">
              <a:solidFill>
                <a:schemeClr val="tx1"/>
              </a:solidFill>
            </a:endParaRPr>
          </a:p>
        </p:txBody>
      </p:sp>
      <p:sp>
        <p:nvSpPr>
          <p:cNvPr id="22" name="Organigramme : Processus 21"/>
          <p:cNvSpPr/>
          <p:nvPr/>
        </p:nvSpPr>
        <p:spPr>
          <a:xfrm>
            <a:off x="209399" y="2907531"/>
            <a:ext cx="3666190" cy="1859188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Processus 20"/>
          <p:cNvSpPr/>
          <p:nvPr/>
        </p:nvSpPr>
        <p:spPr>
          <a:xfrm>
            <a:off x="197738" y="726871"/>
            <a:ext cx="5074278" cy="2070783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Processus 19"/>
          <p:cNvSpPr/>
          <p:nvPr/>
        </p:nvSpPr>
        <p:spPr>
          <a:xfrm>
            <a:off x="5499280" y="730808"/>
            <a:ext cx="6359894" cy="2030453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Processus 16"/>
          <p:cNvSpPr/>
          <p:nvPr/>
        </p:nvSpPr>
        <p:spPr>
          <a:xfrm>
            <a:off x="5523847" y="5459543"/>
            <a:ext cx="6335328" cy="1086283"/>
          </a:xfrm>
          <a:prstGeom prst="flowChartProcess">
            <a:avLst/>
          </a:prstGeom>
          <a:pattFill prst="ltUpDiag">
            <a:fgClr>
              <a:srgbClr val="92D050"/>
            </a:fgClr>
            <a:bgClr>
              <a:schemeClr val="bg1"/>
            </a:bgClr>
          </a:patt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Processus 17"/>
          <p:cNvSpPr/>
          <p:nvPr/>
        </p:nvSpPr>
        <p:spPr>
          <a:xfrm>
            <a:off x="6625702" y="2878310"/>
            <a:ext cx="5233471" cy="2492607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248045" y="6510898"/>
            <a:ext cx="2611334" cy="358417"/>
          </a:xfrm>
        </p:spPr>
        <p:txBody>
          <a:bodyPr/>
          <a:lstStyle/>
          <a:p>
            <a:fld id="{C82798FF-B422-4210-B7F4-3789F1BC2EE2}" type="datetime1">
              <a:rPr lang="fr-FR" sz="1000" smtClean="0"/>
              <a:t>13/06/2023</a:t>
            </a:fld>
            <a:endParaRPr lang="fr-FR" sz="1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7596638" y="6523777"/>
            <a:ext cx="4407548" cy="365125"/>
          </a:xfrm>
        </p:spPr>
        <p:txBody>
          <a:bodyPr/>
          <a:lstStyle/>
          <a:p>
            <a:pPr algn="r"/>
            <a:r>
              <a:rPr lang="fr-FR" sz="1000" dirty="0"/>
              <a:t>© FIPEGS </a:t>
            </a:r>
          </a:p>
        </p:txBody>
      </p:sp>
      <p:sp>
        <p:nvSpPr>
          <p:cNvPr id="19" name="Organigramme : Connecteur 18"/>
          <p:cNvSpPr/>
          <p:nvPr/>
        </p:nvSpPr>
        <p:spPr>
          <a:xfrm>
            <a:off x="2962142" y="1372877"/>
            <a:ext cx="4912716" cy="481222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746180197"/>
              </p:ext>
            </p:extLst>
          </p:nvPr>
        </p:nvGraphicFramePr>
        <p:xfrm>
          <a:off x="2281063" y="1388470"/>
          <a:ext cx="6274874" cy="4494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5445973" y="698776"/>
            <a:ext cx="67460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3"/>
              </a:rPr>
              <a:t>DIP</a:t>
            </a:r>
            <a:r>
              <a:rPr lang="fr-CH" sz="1200" dirty="0"/>
              <a:t> - Département de l’Instruction Publique – </a:t>
            </a:r>
            <a:r>
              <a:rPr lang="fr-CH" sz="1200" b="1" dirty="0">
                <a:hlinkClick r:id="rId4"/>
              </a:rPr>
              <a:t>FDAP</a:t>
            </a:r>
            <a:r>
              <a:rPr lang="fr-CH" sz="1200" dirty="0"/>
              <a:t> (Fondation développement accueil préscolaire)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/>
              <a:t>Plateforme pour l’accueil préscolaire </a:t>
            </a:r>
            <a:r>
              <a:rPr lang="fr-CH" sz="1200" dirty="0"/>
              <a:t>(commission cantonale)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5"/>
              </a:rPr>
              <a:t>SRED</a:t>
            </a:r>
            <a:r>
              <a:rPr lang="fr-CH" sz="1200" dirty="0"/>
              <a:t> - Service de la Recherche en Education </a:t>
            </a:r>
          </a:p>
          <a:p>
            <a:pPr marL="719138" indent="85725">
              <a:buFont typeface="Arial" panose="020B0604020202020204" pitchFamily="34" charset="0"/>
              <a:buChar char="•"/>
            </a:pPr>
            <a:r>
              <a:rPr lang="fr-CH" sz="1200" b="1" u="sng" dirty="0">
                <a:hlinkClick r:id="rId6"/>
              </a:rPr>
              <a:t>OCIRT</a:t>
            </a:r>
            <a:r>
              <a:rPr lang="fr-CH" sz="1200" dirty="0"/>
              <a:t> Usages professionnels petite enfance (</a:t>
            </a:r>
            <a:r>
              <a:rPr lang="fr-CH" sz="1200" dirty="0">
                <a:hlinkClick r:id="rId7"/>
              </a:rPr>
              <a:t>UPE 2020</a:t>
            </a:r>
            <a:r>
              <a:rPr lang="fr-CH" sz="1200" dirty="0"/>
              <a:t>)</a:t>
            </a:r>
          </a:p>
          <a:p>
            <a:pPr marL="1074738" indent="177800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8"/>
              </a:rPr>
              <a:t>OEJ</a:t>
            </a:r>
            <a:r>
              <a:rPr lang="fr-CH" sz="1200" b="1" dirty="0"/>
              <a:t> </a:t>
            </a:r>
            <a:r>
              <a:rPr lang="fr-CH" sz="1200" dirty="0"/>
              <a:t>- Office de l’Enfance et de la Jeunesse</a:t>
            </a:r>
          </a:p>
          <a:p>
            <a:pPr marL="1524000" indent="-177800">
              <a:buFont typeface="Arial" panose="020B0604020202020204" pitchFamily="34" charset="0"/>
              <a:buChar char="•"/>
              <a:tabLst>
                <a:tab pos="1524000" algn="l"/>
              </a:tabLst>
            </a:pPr>
            <a:r>
              <a:rPr lang="fr-CH" sz="1200" b="1" dirty="0">
                <a:hlinkClick r:id="rId9"/>
              </a:rPr>
              <a:t>SASAJ</a:t>
            </a:r>
            <a:r>
              <a:rPr lang="fr-CH" sz="1200" dirty="0"/>
              <a:t> - Service d’Autorisation et de Surveillance de l’Accueil de Jour</a:t>
            </a:r>
          </a:p>
          <a:p>
            <a:pPr marL="1701800" indent="-8413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10"/>
              </a:rPr>
              <a:t>OCPE</a:t>
            </a:r>
            <a:r>
              <a:rPr lang="fr-CH" sz="1200" dirty="0"/>
              <a:t> - Observatoire Cantonal de la Petite Enfance</a:t>
            </a:r>
          </a:p>
          <a:p>
            <a:pPr marL="1879600" indent="-8413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11"/>
              </a:rPr>
              <a:t>SSEJ</a:t>
            </a:r>
            <a:r>
              <a:rPr lang="fr-CH" sz="1200" dirty="0"/>
              <a:t> - Service de Santé de l’Enfance et de la Jeunesse</a:t>
            </a:r>
          </a:p>
          <a:p>
            <a:pPr marL="19700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12"/>
              </a:rPr>
              <a:t>SPMI </a:t>
            </a:r>
            <a:r>
              <a:rPr lang="fr-CH" sz="1200" b="1" dirty="0"/>
              <a:t>- </a:t>
            </a:r>
            <a:r>
              <a:rPr lang="fr-CH" sz="1200" dirty="0"/>
              <a:t>Service de Protection des Mineur-e-s</a:t>
            </a:r>
          </a:p>
          <a:p>
            <a:pPr marL="2141538" indent="-171450">
              <a:buFont typeface="Arial" panose="020B0604020202020204" pitchFamily="34" charset="0"/>
              <a:buChar char="•"/>
            </a:pPr>
            <a:r>
              <a:rPr lang="fr-CH" sz="1200" b="1" dirty="0"/>
              <a:t>Loi et  règlement : </a:t>
            </a:r>
            <a:r>
              <a:rPr lang="fr-CH" sz="1200" b="1" u="sng" dirty="0" err="1">
                <a:hlinkClick r:id="rId13"/>
              </a:rPr>
              <a:t>LAPr</a:t>
            </a:r>
            <a:r>
              <a:rPr lang="fr-CH" sz="1200" b="1" u="sng" dirty="0">
                <a:hlinkClick r:id="rId13"/>
              </a:rPr>
              <a:t> 12 197</a:t>
            </a:r>
            <a:r>
              <a:rPr lang="fr-CH" sz="1200" b="1" dirty="0">
                <a:hlinkClick r:id="rId13"/>
              </a:rPr>
              <a:t> </a:t>
            </a:r>
            <a:r>
              <a:rPr lang="fr-CH" sz="1200" dirty="0"/>
              <a:t>– Loi J6 28 – </a:t>
            </a:r>
            <a:r>
              <a:rPr lang="fr-CH" sz="1200" b="1" dirty="0">
                <a:hlinkClick r:id="rId14"/>
              </a:rPr>
              <a:t>Règlement </a:t>
            </a:r>
            <a:r>
              <a:rPr lang="fr-CH" sz="1200" b="1" dirty="0" err="1">
                <a:hlinkClick r:id="rId14"/>
              </a:rPr>
              <a:t>RAPr</a:t>
            </a:r>
            <a:endParaRPr lang="fr-CH" sz="1200" b="1" dirty="0"/>
          </a:p>
          <a:p>
            <a:pPr marL="2598738" lvl="1" indent="-171450">
              <a:buFont typeface="Arial" panose="020B0604020202020204" pitchFamily="34" charset="0"/>
              <a:buChar char="•"/>
            </a:pPr>
            <a:r>
              <a:rPr lang="fr-FR" sz="1200" b="1" dirty="0">
                <a:hlinkClick r:id="rId15"/>
              </a:rPr>
              <a:t>LRPFI</a:t>
            </a:r>
            <a:r>
              <a:rPr lang="fr-FR" sz="1200" b="1" dirty="0"/>
              <a:t> (</a:t>
            </a:r>
            <a:r>
              <a:rPr lang="fr-FR" sz="1200" b="1" dirty="0" err="1"/>
              <a:t>rsGE</a:t>
            </a:r>
            <a:r>
              <a:rPr lang="fr-FR" sz="1200" b="1" dirty="0"/>
              <a:t> B 6 08) </a:t>
            </a:r>
            <a:r>
              <a:rPr lang="fr-FR" sz="1200" dirty="0"/>
              <a:t>Loi sur la péréquation financière</a:t>
            </a:r>
            <a:endParaRPr lang="fr-FR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657692" y="2917389"/>
            <a:ext cx="44271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92075"/>
            <a:r>
              <a:rPr lang="fr-CH" sz="1300" b="1" dirty="0"/>
              <a:t>Comités - Fondations - Groupements Intercommunaux -    Services Petite Enfance</a:t>
            </a:r>
          </a:p>
          <a:p>
            <a:pPr marL="180975"/>
            <a:r>
              <a:rPr lang="fr-CH" sz="1300" b="1" dirty="0"/>
              <a:t>Services Communaux - Conseils administratifs – </a:t>
            </a:r>
            <a:r>
              <a:rPr lang="fr-CH" sz="1300" b="1" dirty="0" err="1"/>
              <a:t>Subventionneurs</a:t>
            </a:r>
            <a:endParaRPr lang="fr-CH" sz="1300" b="1" dirty="0"/>
          </a:p>
          <a:p>
            <a:pPr marL="269875" indent="-88900">
              <a:buFont typeface="Arial" panose="020B0604020202020204" pitchFamily="34" charset="0"/>
              <a:buChar char="•"/>
            </a:pPr>
            <a:r>
              <a:rPr lang="fr-CH" sz="1300" b="1" dirty="0">
                <a:hlinkClick r:id="rId16"/>
              </a:rPr>
              <a:t>ACG</a:t>
            </a:r>
            <a:r>
              <a:rPr lang="fr-CH" sz="1300" dirty="0"/>
              <a:t> Association des Communes Genevoises</a:t>
            </a:r>
          </a:p>
          <a:p>
            <a:pPr marL="269875" indent="-88900">
              <a:buFont typeface="Arial" panose="020B0604020202020204" pitchFamily="34" charset="0"/>
              <a:buChar char="•"/>
            </a:pPr>
            <a:r>
              <a:rPr lang="fr-CH" sz="1300" b="1" dirty="0">
                <a:hlinkClick r:id="rId17"/>
              </a:rPr>
              <a:t>CCT</a:t>
            </a:r>
            <a:r>
              <a:rPr lang="fr-CH" sz="1300" b="1" dirty="0"/>
              <a:t> Intercommunale du personnel des institutions genevoises de la Petite Enfance</a:t>
            </a:r>
            <a:r>
              <a:rPr lang="fr-CH" sz="1300" dirty="0"/>
              <a:t> (Usages professionnels petite enfance UPE 2020 – Statuts communaux)</a:t>
            </a:r>
          </a:p>
          <a:p>
            <a:pPr marL="180975" indent="-90488">
              <a:buFont typeface="Arial" panose="020B0604020202020204" pitchFamily="34" charset="0"/>
              <a:buChar char="→"/>
            </a:pPr>
            <a:r>
              <a:rPr lang="fr-CH" sz="1200" dirty="0"/>
              <a:t> Collaboration Externe : </a:t>
            </a:r>
          </a:p>
          <a:p>
            <a:pPr marL="180975" indent="-90488">
              <a:buFont typeface="Arial" panose="020B0604020202020204" pitchFamily="34" charset="0"/>
              <a:buChar char="•"/>
            </a:pPr>
            <a:r>
              <a:rPr lang="fr-CH" sz="1200" dirty="0">
                <a:hlinkClick r:id="rId18"/>
              </a:rPr>
              <a:t>FGIPE</a:t>
            </a:r>
            <a:r>
              <a:rPr lang="fr-CH" sz="1200" dirty="0"/>
              <a:t> (Ville de Genève) Fédération Genevoise des Institutions Petite Enfance  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dirty="0">
                <a:hlinkClick r:id="rId19"/>
              </a:rPr>
              <a:t>SDPE</a:t>
            </a:r>
            <a:r>
              <a:rPr lang="fr-CH" sz="1200" dirty="0"/>
              <a:t> – Service de la Petite Enfance (Ville de Genève)</a:t>
            </a:r>
            <a:endParaRPr lang="fr-FR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499280" y="5479520"/>
            <a:ext cx="6516708" cy="108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95463" indent="-271463">
              <a:buFont typeface="Arial" panose="020B0604020202020204" pitchFamily="34" charset="0"/>
              <a:buChar char="→"/>
            </a:pPr>
            <a:r>
              <a:rPr lang="fr-CH" sz="1200" b="1" dirty="0">
                <a:solidFill>
                  <a:schemeClr val="tx1"/>
                </a:solidFill>
              </a:rPr>
              <a:t>Collaboration Externe</a:t>
            </a:r>
          </a:p>
          <a:p>
            <a:pPr marL="1524000" lvl="1" indent="-84138">
              <a:buFont typeface="Arial" panose="020B0604020202020204" pitchFamily="34" charset="0"/>
              <a:buChar char="•"/>
            </a:pPr>
            <a:r>
              <a:rPr lang="fr-CH" sz="1050" b="1" dirty="0">
                <a:solidFill>
                  <a:schemeClr val="tx1"/>
                </a:solidFill>
                <a:hlinkClick r:id="rId20"/>
              </a:rPr>
              <a:t>ACIPEG</a:t>
            </a:r>
            <a:r>
              <a:rPr lang="fr-CH" sz="1050" dirty="0">
                <a:solidFill>
                  <a:schemeClr val="tx1"/>
                </a:solidFill>
              </a:rPr>
              <a:t> - Association des Cadres de la Petite Enfance Genevoise</a:t>
            </a:r>
            <a:endParaRPr lang="fr-CH" sz="1050" strike="sngStrike" dirty="0">
              <a:solidFill>
                <a:schemeClr val="tx1"/>
              </a:solidFill>
            </a:endParaRPr>
          </a:p>
          <a:p>
            <a:pPr marL="1168400" indent="-93663">
              <a:buFont typeface="Arial" panose="020B0604020202020204" pitchFamily="34" charset="0"/>
              <a:buChar char="•"/>
            </a:pPr>
            <a:r>
              <a:rPr lang="fr-CH" sz="1050" b="1" dirty="0">
                <a:solidFill>
                  <a:schemeClr val="tx1"/>
                </a:solidFill>
                <a:hlinkClick r:id="rId21"/>
              </a:rPr>
              <a:t>AGEDE</a:t>
            </a:r>
            <a:r>
              <a:rPr lang="fr-CH" sz="1050" dirty="0">
                <a:solidFill>
                  <a:schemeClr val="tx1"/>
                </a:solidFill>
              </a:rPr>
              <a:t> - Association Genevoise des Educateurs-</a:t>
            </a:r>
            <a:r>
              <a:rPr lang="fr-CH" sz="1050" dirty="0" err="1">
                <a:solidFill>
                  <a:schemeClr val="tx1"/>
                </a:solidFill>
              </a:rPr>
              <a:t>trices</a:t>
            </a:r>
            <a:r>
              <a:rPr lang="fr-CH" sz="1050" dirty="0">
                <a:solidFill>
                  <a:schemeClr val="tx1"/>
                </a:solidFill>
              </a:rPr>
              <a:t> de l’Enfance</a:t>
            </a:r>
          </a:p>
          <a:p>
            <a:pPr marL="896938" lvl="1" indent="-92075">
              <a:buFont typeface="Arial" panose="020B0604020202020204" pitchFamily="34" charset="0"/>
              <a:buChar char="•"/>
            </a:pPr>
            <a:r>
              <a:rPr lang="fr-CH" sz="1050" b="1" dirty="0">
                <a:solidFill>
                  <a:schemeClr val="tx1"/>
                </a:solidFill>
              </a:rPr>
              <a:t>SAPE : </a:t>
            </a:r>
            <a:r>
              <a:rPr lang="fr-CH" sz="1050" dirty="0">
                <a:solidFill>
                  <a:schemeClr val="tx1"/>
                </a:solidFill>
              </a:rPr>
              <a:t>Directions</a:t>
            </a:r>
            <a:r>
              <a:rPr lang="fr-CH" sz="1050" b="1" dirty="0">
                <a:solidFill>
                  <a:schemeClr val="tx1"/>
                </a:solidFill>
              </a:rPr>
              <a:t> - </a:t>
            </a:r>
            <a:r>
              <a:rPr lang="fr-CH" sz="1050" dirty="0">
                <a:solidFill>
                  <a:schemeClr val="tx1"/>
                </a:solidFill>
              </a:rPr>
              <a:t>Employés - Equipes éducatives </a:t>
            </a:r>
            <a:endParaRPr lang="fr-CH" sz="1050" i="1" dirty="0">
              <a:solidFill>
                <a:srgbClr val="FF00FF"/>
              </a:solidFill>
            </a:endParaRPr>
          </a:p>
          <a:p>
            <a:pPr marL="93663" lvl="1" indent="-93663">
              <a:buFont typeface="Arial" panose="020B0604020202020204" pitchFamily="34" charset="0"/>
              <a:buChar char="•"/>
            </a:pPr>
            <a:r>
              <a:rPr lang="fr-CH" sz="1050" b="1" dirty="0">
                <a:solidFill>
                  <a:schemeClr val="tx1"/>
                </a:solidFill>
              </a:rPr>
              <a:t>Syndicats</a:t>
            </a:r>
            <a:r>
              <a:rPr lang="fr-CH" sz="1050" dirty="0">
                <a:solidFill>
                  <a:schemeClr val="tx1"/>
                </a:solidFill>
              </a:rPr>
              <a:t> : </a:t>
            </a:r>
            <a:r>
              <a:rPr lang="fr-CH" sz="1050" dirty="0">
                <a:solidFill>
                  <a:schemeClr val="tx1"/>
                </a:solidFill>
                <a:hlinkClick r:id="rId22"/>
              </a:rPr>
              <a:t>SIT</a:t>
            </a:r>
            <a:r>
              <a:rPr lang="fr-CH" sz="1050" dirty="0">
                <a:solidFill>
                  <a:schemeClr val="tx1"/>
                </a:solidFill>
              </a:rPr>
              <a:t> – </a:t>
            </a:r>
            <a:r>
              <a:rPr lang="fr-CH" sz="1050" dirty="0">
                <a:solidFill>
                  <a:schemeClr val="tx1"/>
                </a:solidFill>
                <a:hlinkClick r:id="rId23"/>
              </a:rPr>
              <a:t>SSP/VPOD</a:t>
            </a:r>
            <a:endParaRPr lang="fr-CH" sz="1050" dirty="0">
              <a:solidFill>
                <a:schemeClr val="tx1"/>
              </a:solidFill>
            </a:endParaRP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CH" sz="1050" i="1" dirty="0">
                <a:solidFill>
                  <a:schemeClr val="tx1"/>
                </a:solidFill>
              </a:rPr>
              <a:t>AGASE - Association Genevoise des Assistant(e)s Socio-Educatif(</a:t>
            </a:r>
            <a:r>
              <a:rPr lang="fr-CH" sz="1050" i="1" dirty="0" err="1">
                <a:solidFill>
                  <a:schemeClr val="tx1"/>
                </a:solidFill>
              </a:rPr>
              <a:t>ve</a:t>
            </a:r>
            <a:r>
              <a:rPr lang="fr-CH" sz="1050" i="1" dirty="0">
                <a:solidFill>
                  <a:schemeClr val="tx1"/>
                </a:solidFill>
              </a:rPr>
              <a:t>)s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80959" y="2873854"/>
            <a:ext cx="2839077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solidFill>
                  <a:schemeClr val="tx1"/>
                </a:solidFill>
              </a:rPr>
              <a:t>SAPE</a:t>
            </a:r>
            <a:r>
              <a:rPr lang="fr-CH" sz="1200" dirty="0">
                <a:solidFill>
                  <a:schemeClr val="tx1"/>
                </a:solidFill>
              </a:rPr>
              <a:t> – Structure d’accueil de la petite enfance </a:t>
            </a:r>
          </a:p>
          <a:p>
            <a:r>
              <a:rPr lang="fr-CH" sz="1200" dirty="0">
                <a:solidFill>
                  <a:schemeClr val="tx1"/>
                </a:solidFill>
              </a:rPr>
              <a:t>   Jardins d’enfants/Garderies (SAPE-R)</a:t>
            </a:r>
          </a:p>
          <a:p>
            <a:pPr marL="90488"/>
            <a:r>
              <a:rPr lang="fr-CH" sz="1200" dirty="0">
                <a:solidFill>
                  <a:schemeClr val="tx1"/>
                </a:solidFill>
              </a:rPr>
              <a:t>EVE/Crèches (SAPE-E)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solidFill>
                  <a:schemeClr val="tx1"/>
                </a:solidFill>
                <a:hlinkClick r:id="rId24"/>
              </a:rPr>
              <a:t>SPEA</a:t>
            </a:r>
            <a:r>
              <a:rPr lang="fr-CH" sz="1200" dirty="0">
                <a:solidFill>
                  <a:schemeClr val="tx1"/>
                </a:solidFill>
              </a:rPr>
              <a:t> – Service Psychiatrie de l’Enfant et de l’Adolescent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solidFill>
                  <a:schemeClr val="tx1"/>
                </a:solidFill>
                <a:hlinkClick r:id="rId25"/>
              </a:rPr>
              <a:t>AIPE</a:t>
            </a:r>
            <a:r>
              <a:rPr lang="fr-CH" sz="1200" dirty="0">
                <a:solidFill>
                  <a:schemeClr val="tx1"/>
                </a:solidFill>
              </a:rPr>
              <a:t> – Aide Intégration Petite Enfance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solidFill>
                  <a:schemeClr val="tx1"/>
                </a:solidFill>
                <a:hlinkClick r:id="rId26"/>
              </a:rPr>
              <a:t>SEI</a:t>
            </a:r>
            <a:r>
              <a:rPr lang="fr-CH" sz="1200" dirty="0">
                <a:solidFill>
                  <a:schemeClr val="tx1"/>
                </a:solidFill>
              </a:rPr>
              <a:t> -  Service Educatif Itinérant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solidFill>
                  <a:schemeClr val="tx1"/>
                </a:solidFill>
                <a:hlinkClick r:id="rId27"/>
              </a:rPr>
              <a:t>OMP</a:t>
            </a:r>
            <a:r>
              <a:rPr lang="fr-CH" sz="1200" dirty="0">
                <a:solidFill>
                  <a:schemeClr val="tx1"/>
                </a:solidFill>
              </a:rPr>
              <a:t> - Office-Médico-Pédagogique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dirty="0">
                <a:solidFill>
                  <a:schemeClr val="tx1"/>
                </a:solidFill>
              </a:rPr>
              <a:t>LIJBEP </a:t>
            </a:r>
            <a:r>
              <a:rPr lang="fr-CH" sz="1200" b="1" dirty="0">
                <a:solidFill>
                  <a:schemeClr val="tx1"/>
                </a:solidFill>
              </a:rPr>
              <a:t>- </a:t>
            </a:r>
            <a:r>
              <a:rPr lang="fr-CH" sz="1200" dirty="0">
                <a:solidFill>
                  <a:schemeClr val="tx1"/>
                </a:solidFill>
              </a:rPr>
              <a:t>abrogée depuis 01/01/2016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015" y="4862376"/>
            <a:ext cx="52406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28"/>
              </a:rPr>
              <a:t>FOCPE</a:t>
            </a:r>
            <a:r>
              <a:rPr lang="fr-CH" sz="1200" b="1" dirty="0"/>
              <a:t>/</a:t>
            </a:r>
            <a:r>
              <a:rPr lang="fr-CH" sz="1200" b="1" dirty="0">
                <a:hlinkClick r:id="rId29"/>
              </a:rPr>
              <a:t>CEFOC</a:t>
            </a:r>
            <a:r>
              <a:rPr lang="fr-CH" sz="1200" b="1" dirty="0"/>
              <a:t> </a:t>
            </a:r>
            <a:r>
              <a:rPr lang="fr-CH" sz="1200" dirty="0"/>
              <a:t>Formation Continue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30"/>
              </a:rPr>
              <a:t>HETS</a:t>
            </a:r>
            <a:r>
              <a:rPr lang="fr-CH" sz="1200" dirty="0"/>
              <a:t> – Haute Ecole de Travail Social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 err="1">
                <a:hlinkClick r:id="rId31"/>
              </a:rPr>
              <a:t>OrTrA</a:t>
            </a:r>
            <a:r>
              <a:rPr lang="fr-CH" sz="1200" dirty="0"/>
              <a:t> Santé-Social Genève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32"/>
              </a:rPr>
              <a:t>CFPS</a:t>
            </a:r>
            <a:r>
              <a:rPr lang="fr-CH" sz="1200" b="1" dirty="0"/>
              <a:t> : </a:t>
            </a:r>
            <a:r>
              <a:rPr lang="fr-CH" sz="1200" b="1" dirty="0">
                <a:hlinkClick r:id="rId33"/>
              </a:rPr>
              <a:t>ESEDE</a:t>
            </a:r>
            <a:r>
              <a:rPr lang="fr-CH" sz="1200" dirty="0"/>
              <a:t> – Formation EDE/ES &amp; </a:t>
            </a:r>
            <a:r>
              <a:rPr lang="fr-CH" sz="1200" b="1" dirty="0">
                <a:hlinkClick r:id="rId34"/>
              </a:rPr>
              <a:t>Ecole d’ASE</a:t>
            </a:r>
            <a:r>
              <a:rPr lang="fr-CH" sz="1200" b="1" dirty="0"/>
              <a:t> </a:t>
            </a:r>
            <a:r>
              <a:rPr lang="fr-CH" sz="1200" dirty="0"/>
              <a:t>(CFC)</a:t>
            </a:r>
            <a:endParaRPr lang="fr-CH" sz="1200" b="1" dirty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35"/>
              </a:rPr>
              <a:t>OFPC</a:t>
            </a:r>
            <a:r>
              <a:rPr lang="fr-CH" sz="1200" dirty="0"/>
              <a:t> – Office pour l’Orientation, la Formation</a:t>
            </a:r>
          </a:p>
          <a:p>
            <a:pPr marL="90488"/>
            <a:r>
              <a:rPr lang="fr-CH" sz="1200" dirty="0"/>
              <a:t>Professionnelle et Continue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36"/>
              </a:rPr>
              <a:t>FFPC</a:t>
            </a:r>
            <a:r>
              <a:rPr lang="fr-CH" sz="1200" dirty="0"/>
              <a:t> – Fondation pour la Formation Professionnelle et Continue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37"/>
              </a:rPr>
              <a:t>Fondssocial</a:t>
            </a:r>
            <a:r>
              <a:rPr lang="fr-CH" sz="1200" dirty="0"/>
              <a:t> - Fonds en faveur de la formation professionnelle pour le domaine</a:t>
            </a:r>
            <a:br>
              <a:rPr lang="fr-CH" sz="1200" dirty="0"/>
            </a:br>
            <a:r>
              <a:rPr lang="fr-CH" sz="1200" dirty="0"/>
              <a:t>social déclaré de force obligatoire générale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endParaRPr lang="fr-CH" sz="1200" dirty="0"/>
          </a:p>
        </p:txBody>
      </p:sp>
      <p:sp>
        <p:nvSpPr>
          <p:cNvPr id="28" name="Espace réservé du pied de page 2"/>
          <p:cNvSpPr txBox="1">
            <a:spLocks/>
          </p:cNvSpPr>
          <p:nvPr/>
        </p:nvSpPr>
        <p:spPr>
          <a:xfrm>
            <a:off x="1917344" y="210709"/>
            <a:ext cx="7816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chemeClr val="tx1"/>
                </a:solidFill>
              </a:rPr>
              <a:t>La FIPEGS dans le paysage de la petite enfance suburbaine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0935" y="740534"/>
            <a:ext cx="47916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u="sng" dirty="0" err="1">
                <a:hlinkClick r:id="rId38"/>
              </a:rPr>
              <a:t>LFPr</a:t>
            </a:r>
            <a:r>
              <a:rPr lang="fr-CH" sz="1200" dirty="0"/>
              <a:t> - 412.10 </a:t>
            </a:r>
            <a:r>
              <a:rPr lang="fr-FR" sz="1200" dirty="0"/>
              <a:t>Loi fédérale sur la Formation Professionnelle</a:t>
            </a:r>
            <a:endParaRPr lang="fr-CH" sz="1200" dirty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 err="1">
                <a:hlinkClick r:id="rId39"/>
              </a:rPr>
              <a:t>OFPr</a:t>
            </a:r>
            <a:r>
              <a:rPr lang="fr-CH" sz="1200" dirty="0"/>
              <a:t> - 412.101 - Ordonnance sur la Formation Professionnelle (ASE - ES)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40"/>
              </a:rPr>
              <a:t>SEFRI</a:t>
            </a:r>
            <a:r>
              <a:rPr lang="fr-CH" sz="1200" b="1" dirty="0"/>
              <a:t> - </a:t>
            </a:r>
            <a:r>
              <a:rPr lang="fr-CH" sz="1200" dirty="0"/>
              <a:t>Secrétariat d’Etat à la Formation, à la Recherche et à l’Innovation</a:t>
            </a:r>
            <a:endParaRPr lang="fr-CH" sz="1200" b="1" dirty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41"/>
              </a:rPr>
              <a:t>OPE</a:t>
            </a:r>
            <a:r>
              <a:rPr lang="fr-CH" sz="1200" b="1" dirty="0"/>
              <a:t> -</a:t>
            </a:r>
            <a:r>
              <a:rPr lang="fr-CH" sz="1200" dirty="0"/>
              <a:t> </a:t>
            </a:r>
            <a:r>
              <a:rPr lang="fr-FR" sz="1200" dirty="0"/>
              <a:t>211.222.338 - </a:t>
            </a:r>
            <a:r>
              <a:rPr lang="fr-CH" sz="1200" dirty="0"/>
              <a:t>Ordonnance sur le Placement d’Enfants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42"/>
              </a:rPr>
              <a:t>Savoir Social  </a:t>
            </a:r>
            <a:r>
              <a:rPr lang="fr-CH" sz="1200" b="1" dirty="0"/>
              <a:t>- </a:t>
            </a:r>
            <a:r>
              <a:rPr lang="fr-CH" sz="1200" dirty="0"/>
              <a:t>Organisation faîtière suisse du monde du</a:t>
            </a:r>
          </a:p>
          <a:p>
            <a:pPr marL="90488"/>
            <a:r>
              <a:rPr lang="fr-CH" sz="1200" dirty="0"/>
              <a:t>travail du domaine social</a:t>
            </a:r>
            <a:endParaRPr lang="fr-CH" sz="1200" strike="sngStrike" dirty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 err="1">
                <a:hlinkClick r:id="rId43"/>
              </a:rPr>
              <a:t>LTr</a:t>
            </a:r>
            <a:r>
              <a:rPr lang="fr-CH" sz="1200" dirty="0"/>
              <a:t> - Loi sur le Travail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44"/>
              </a:rPr>
              <a:t>OLT</a:t>
            </a:r>
            <a:r>
              <a:rPr lang="fr-CH" sz="1200" dirty="0"/>
              <a:t> - Ordonnance</a:t>
            </a:r>
            <a:r>
              <a:rPr lang="fr-FR" sz="1200" dirty="0"/>
              <a:t> relative à la Loi sur le Travail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>
                <a:hlinkClick r:id="rId45"/>
              </a:rPr>
              <a:t>OFAS</a:t>
            </a:r>
            <a:r>
              <a:rPr lang="fr-CH" sz="1200" dirty="0"/>
              <a:t> - Office Fédéral des Assurances Sociales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fr-CH" sz="1200" b="1" dirty="0" err="1">
                <a:hlinkClick r:id="rId46"/>
              </a:rPr>
              <a:t>PRo</a:t>
            </a:r>
            <a:r>
              <a:rPr lang="fr-CH" sz="1200" b="1" dirty="0">
                <a:hlinkClick r:id="rId46"/>
              </a:rPr>
              <a:t> Enfance  </a:t>
            </a:r>
            <a:r>
              <a:rPr lang="fr-CH" sz="1200" dirty="0"/>
              <a:t>- Plateforme Romande pour</a:t>
            </a:r>
          </a:p>
          <a:p>
            <a:pPr marL="90488"/>
            <a:r>
              <a:rPr lang="fr-CH" sz="1200" dirty="0"/>
              <a:t>l’accueil de l’Enfance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3123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64036" y="2507108"/>
            <a:ext cx="12077701" cy="1968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1337" y="3798895"/>
            <a:ext cx="12090400" cy="332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5570" y="4694418"/>
            <a:ext cx="12086167" cy="20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38637" y="5742657"/>
            <a:ext cx="12090401" cy="94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8805" y="1110529"/>
            <a:ext cx="1526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/>
              <a:t>Organes et compétences </a:t>
            </a:r>
          </a:p>
          <a:p>
            <a:pPr algn="ctr"/>
            <a:r>
              <a:rPr lang="fr-CH" b="1" dirty="0"/>
              <a:t>Niveau Cantonal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1197" y="2656500"/>
            <a:ext cx="156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/>
              <a:t>EMPLOYEURS/Directions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3351" y="3874528"/>
            <a:ext cx="1353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/>
              <a:t>Accueil des enfants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3876" y="4690386"/>
            <a:ext cx="1411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/>
              <a:t>Formations/Ecoles/</a:t>
            </a:r>
          </a:p>
          <a:p>
            <a:pPr algn="ctr"/>
            <a:r>
              <a:rPr lang="fr-CH" b="1" dirty="0"/>
              <a:t>Organismes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76753" y="3938030"/>
            <a:ext cx="2625722" cy="55399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SAPE - Structure d’accueil de la petite enfance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H" sz="1000" b="1" dirty="0"/>
              <a:t>Jardins d’enfants/Garderies (SAPE-R)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H" sz="1000" b="1" dirty="0"/>
              <a:t>EVE/Crèches (SAPE -E)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527240" y="3077128"/>
            <a:ext cx="4369207" cy="24622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Comités – Fondations – Groupements Intercommunaux - Services Petite Enfance</a:t>
            </a:r>
          </a:p>
        </p:txBody>
      </p:sp>
      <p:sp>
        <p:nvSpPr>
          <p:cNvPr id="24" name="ZoneTexte 23">
            <a:hlinkClick r:id="rId3"/>
          </p:cNvPr>
          <p:cNvSpPr txBox="1"/>
          <p:nvPr/>
        </p:nvSpPr>
        <p:spPr>
          <a:xfrm>
            <a:off x="1539750" y="3355107"/>
            <a:ext cx="1506206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ACG Association </a:t>
            </a:r>
            <a:r>
              <a:rPr lang="fr-CH" sz="1000" b="1" dirty="0">
                <a:solidFill>
                  <a:srgbClr val="FF00FF"/>
                </a:solidFill>
              </a:rPr>
              <a:t> </a:t>
            </a:r>
            <a:r>
              <a:rPr lang="fr-CH" sz="1000" dirty="0"/>
              <a:t>des Communes Genevoises</a:t>
            </a:r>
            <a:endParaRPr lang="fr-CH" sz="1100" b="1" dirty="0">
              <a:solidFill>
                <a:srgbClr val="FF00FF"/>
              </a:solidFill>
            </a:endParaRPr>
          </a:p>
        </p:txBody>
      </p:sp>
      <p:sp>
        <p:nvSpPr>
          <p:cNvPr id="33" name="ZoneTexte 32">
            <a:hlinkClick r:id="rId4"/>
          </p:cNvPr>
          <p:cNvSpPr txBox="1"/>
          <p:nvPr/>
        </p:nvSpPr>
        <p:spPr>
          <a:xfrm>
            <a:off x="3390657" y="2559862"/>
            <a:ext cx="4480745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/>
              <a:t>FIPEGS</a:t>
            </a:r>
          </a:p>
          <a:p>
            <a:pPr algn="ctr"/>
            <a:r>
              <a:rPr lang="fr-CH" sz="1200" b="1" dirty="0"/>
              <a:t>Fédération des Institutions Petite Enfance Genevoises Suburbaines</a:t>
            </a:r>
          </a:p>
        </p:txBody>
      </p:sp>
      <p:sp>
        <p:nvSpPr>
          <p:cNvPr id="34" name="ZoneTexte 33">
            <a:hlinkClick r:id="rId5"/>
          </p:cNvPr>
          <p:cNvSpPr txBox="1"/>
          <p:nvPr/>
        </p:nvSpPr>
        <p:spPr>
          <a:xfrm>
            <a:off x="10085105" y="2853386"/>
            <a:ext cx="1880264" cy="553998"/>
          </a:xfrm>
          <a:prstGeom prst="rect">
            <a:avLst/>
          </a:prstGeom>
          <a:pattFill prst="ltDnDiag">
            <a:fgClr>
              <a:srgbClr val="DAA5A4"/>
            </a:fgClr>
            <a:bgClr>
              <a:schemeClr val="bg1"/>
            </a:bgClr>
          </a:patt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FGIPE (Ville de Genève) Fédération Genevoise des Institutions Petite Enfance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746147" y="6148620"/>
            <a:ext cx="2840822" cy="246221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SAPE</a:t>
            </a:r>
            <a:r>
              <a:rPr lang="fr-CH" sz="1000" dirty="0"/>
              <a:t> : Directions - Employés  - Equipes éducatives 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8987466" y="5856475"/>
            <a:ext cx="1934634" cy="553998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Syndicats 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H" sz="1000" dirty="0">
                <a:hlinkClick r:id="rId6"/>
              </a:rPr>
              <a:t>SIT</a:t>
            </a:r>
            <a:r>
              <a:rPr lang="fr-CH" sz="1000" dirty="0"/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CH" sz="1000" dirty="0">
                <a:hlinkClick r:id="rId7"/>
              </a:rPr>
              <a:t>SSP/VPOD</a:t>
            </a:r>
            <a:endParaRPr lang="fr-CH" sz="1000" dirty="0"/>
          </a:p>
        </p:txBody>
      </p:sp>
      <p:sp>
        <p:nvSpPr>
          <p:cNvPr id="47" name="ZoneTexte 46">
            <a:hlinkClick r:id="rId8"/>
          </p:cNvPr>
          <p:cNvSpPr txBox="1"/>
          <p:nvPr/>
        </p:nvSpPr>
        <p:spPr>
          <a:xfrm>
            <a:off x="3347400" y="5804223"/>
            <a:ext cx="2192863" cy="400110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AGEDE</a:t>
            </a:r>
            <a:r>
              <a:rPr lang="fr-CH" sz="1000" dirty="0"/>
              <a:t> - Association Genevoise des Educateurs-</a:t>
            </a:r>
            <a:r>
              <a:rPr lang="fr-CH" sz="1000" dirty="0" err="1"/>
              <a:t>trices</a:t>
            </a:r>
            <a:r>
              <a:rPr lang="fr-CH" sz="1000" dirty="0"/>
              <a:t> </a:t>
            </a:r>
            <a:r>
              <a:rPr lang="fr-CH" sz="1000" dirty="0">
                <a:solidFill>
                  <a:schemeClr val="tx1"/>
                </a:solidFill>
              </a:rPr>
              <a:t>De l’Enfance</a:t>
            </a:r>
            <a:r>
              <a:rPr lang="fr-CH" sz="1000" strike="sng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0" name="ZoneTexte 49">
            <a:hlinkClick r:id="rId9"/>
          </p:cNvPr>
          <p:cNvSpPr txBox="1"/>
          <p:nvPr/>
        </p:nvSpPr>
        <p:spPr>
          <a:xfrm>
            <a:off x="1766229" y="5792206"/>
            <a:ext cx="1532758" cy="553998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ACIPEG</a:t>
            </a:r>
            <a:r>
              <a:rPr lang="fr-CH" sz="1000" dirty="0"/>
              <a:t>  - Association des </a:t>
            </a:r>
            <a:r>
              <a:rPr lang="fr-CH" sz="1000" dirty="0">
                <a:solidFill>
                  <a:schemeClr val="tx1"/>
                </a:solidFill>
              </a:rPr>
              <a:t>Cadres de la Petite Enfance Genevoise</a:t>
            </a:r>
            <a:endParaRPr lang="fr-CH" sz="800" strike="sngStrike" dirty="0">
              <a:solidFill>
                <a:schemeClr val="tx1"/>
              </a:solidFill>
            </a:endParaRPr>
          </a:p>
        </p:txBody>
      </p:sp>
      <p:sp>
        <p:nvSpPr>
          <p:cNvPr id="35" name="ZoneTexte 34">
            <a:hlinkClick r:id="rId10"/>
          </p:cNvPr>
          <p:cNvSpPr txBox="1"/>
          <p:nvPr/>
        </p:nvSpPr>
        <p:spPr>
          <a:xfrm>
            <a:off x="1539753" y="4785732"/>
            <a:ext cx="1496624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CFPS : ESEDE - </a:t>
            </a:r>
            <a:r>
              <a:rPr lang="fr-CH" sz="1000" dirty="0"/>
              <a:t>formation EDE/ES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097770" y="4797484"/>
            <a:ext cx="1256795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>
                <a:hlinkClick r:id="rId11"/>
              </a:rPr>
              <a:t>FOCPE</a:t>
            </a:r>
            <a:r>
              <a:rPr lang="fr-CH" sz="1000" b="1" dirty="0"/>
              <a:t>/</a:t>
            </a:r>
            <a:r>
              <a:rPr lang="fr-CH" sz="1000" b="1" dirty="0">
                <a:hlinkClick r:id="rId12"/>
              </a:rPr>
              <a:t>CEFOC</a:t>
            </a:r>
            <a:endParaRPr lang="fr-CH" sz="1000" b="1" dirty="0"/>
          </a:p>
          <a:p>
            <a:r>
              <a:rPr lang="fr-CH" sz="1000" dirty="0"/>
              <a:t>Formation Continue</a:t>
            </a:r>
          </a:p>
        </p:txBody>
      </p:sp>
      <p:sp>
        <p:nvSpPr>
          <p:cNvPr id="38" name="ZoneTexte 37">
            <a:hlinkClick r:id="rId13"/>
          </p:cNvPr>
          <p:cNvSpPr txBox="1"/>
          <p:nvPr/>
        </p:nvSpPr>
        <p:spPr>
          <a:xfrm>
            <a:off x="4419893" y="4800381"/>
            <a:ext cx="1202407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err="1"/>
              <a:t>OrTra</a:t>
            </a:r>
            <a:r>
              <a:rPr lang="fr-CH" sz="1000" b="1" dirty="0"/>
              <a:t> </a:t>
            </a:r>
            <a:r>
              <a:rPr lang="fr-CH" sz="1000" dirty="0"/>
              <a:t>santé-social Genève</a:t>
            </a:r>
          </a:p>
        </p:txBody>
      </p:sp>
      <p:sp>
        <p:nvSpPr>
          <p:cNvPr id="42" name="ZoneTexte 41">
            <a:hlinkClick r:id="rId14"/>
          </p:cNvPr>
          <p:cNvSpPr txBox="1"/>
          <p:nvPr/>
        </p:nvSpPr>
        <p:spPr>
          <a:xfrm>
            <a:off x="5685057" y="4807372"/>
            <a:ext cx="1377019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HETS –</a:t>
            </a:r>
            <a:r>
              <a:rPr lang="fr-CH" sz="1000" dirty="0"/>
              <a:t>Haute école de travail social </a:t>
            </a:r>
          </a:p>
        </p:txBody>
      </p:sp>
      <p:sp>
        <p:nvSpPr>
          <p:cNvPr id="45" name="ZoneTexte 44">
            <a:hlinkClick r:id="rId15"/>
          </p:cNvPr>
          <p:cNvSpPr txBox="1"/>
          <p:nvPr/>
        </p:nvSpPr>
        <p:spPr>
          <a:xfrm>
            <a:off x="7122048" y="4789941"/>
            <a:ext cx="1880662" cy="55399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OFPC - </a:t>
            </a:r>
            <a:r>
              <a:rPr lang="fr-CH" sz="1000" dirty="0"/>
              <a:t>Office pour l’orientation, </a:t>
            </a:r>
            <a:r>
              <a:rPr lang="fr-CH" sz="1000" dirty="0">
                <a:solidFill>
                  <a:schemeClr val="tx1"/>
                </a:solidFill>
              </a:rPr>
              <a:t>la formation </a:t>
            </a:r>
            <a:r>
              <a:rPr lang="fr-CH" sz="1000" dirty="0"/>
              <a:t>professionnelle et continue </a:t>
            </a:r>
          </a:p>
        </p:txBody>
      </p:sp>
      <p:sp>
        <p:nvSpPr>
          <p:cNvPr id="48" name="ZoneTexte 47">
            <a:hlinkClick r:id="rId16"/>
          </p:cNvPr>
          <p:cNvSpPr txBox="1"/>
          <p:nvPr/>
        </p:nvSpPr>
        <p:spPr>
          <a:xfrm>
            <a:off x="1599587" y="1175067"/>
            <a:ext cx="1499949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DIP</a:t>
            </a:r>
            <a:r>
              <a:rPr lang="fr-CH" sz="1000" dirty="0"/>
              <a:t> – Département de l’Instruction Publique</a:t>
            </a:r>
          </a:p>
        </p:txBody>
      </p:sp>
      <p:sp>
        <p:nvSpPr>
          <p:cNvPr id="51" name="ZoneTexte 50">
            <a:hlinkClick r:id="rId17"/>
          </p:cNvPr>
          <p:cNvSpPr txBox="1"/>
          <p:nvPr/>
        </p:nvSpPr>
        <p:spPr>
          <a:xfrm>
            <a:off x="5354328" y="1178157"/>
            <a:ext cx="1520605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SRED</a:t>
            </a:r>
            <a:r>
              <a:rPr lang="fr-CH" sz="1000" dirty="0"/>
              <a:t> - Service de la Recherche en éducation</a:t>
            </a:r>
          </a:p>
        </p:txBody>
      </p:sp>
      <p:sp>
        <p:nvSpPr>
          <p:cNvPr id="52" name="ZoneTexte 51">
            <a:hlinkClick r:id="rId18"/>
          </p:cNvPr>
          <p:cNvSpPr txBox="1"/>
          <p:nvPr/>
        </p:nvSpPr>
        <p:spPr>
          <a:xfrm>
            <a:off x="1590783" y="1621024"/>
            <a:ext cx="1553652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OEJ</a:t>
            </a:r>
            <a:r>
              <a:rPr lang="fr-CH" sz="1000" dirty="0"/>
              <a:t> - Office de l’Enfance et de la Jeunesse</a:t>
            </a:r>
            <a:endParaRPr lang="fr-CH" sz="1000" i="1" dirty="0">
              <a:solidFill>
                <a:srgbClr val="FF00FF"/>
              </a:solidFill>
            </a:endParaRPr>
          </a:p>
        </p:txBody>
      </p:sp>
      <p:sp>
        <p:nvSpPr>
          <p:cNvPr id="56" name="ZoneTexte 55">
            <a:hlinkClick r:id="rId19"/>
          </p:cNvPr>
          <p:cNvSpPr txBox="1"/>
          <p:nvPr/>
        </p:nvSpPr>
        <p:spPr>
          <a:xfrm>
            <a:off x="3365668" y="4420597"/>
            <a:ext cx="1982340" cy="2542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>
                <a:solidFill>
                  <a:schemeClr val="tx1"/>
                </a:solidFill>
              </a:rPr>
              <a:t>OMP </a:t>
            </a:r>
            <a:r>
              <a:rPr lang="fr-CH" sz="1000" dirty="0">
                <a:solidFill>
                  <a:schemeClr val="tx1"/>
                </a:solidFill>
              </a:rPr>
              <a:t>Office-Médico-Pédagogique</a:t>
            </a:r>
          </a:p>
        </p:txBody>
      </p:sp>
      <p:sp>
        <p:nvSpPr>
          <p:cNvPr id="57" name="ZoneTexte 56">
            <a:hlinkClick r:id="rId20"/>
          </p:cNvPr>
          <p:cNvSpPr txBox="1"/>
          <p:nvPr/>
        </p:nvSpPr>
        <p:spPr>
          <a:xfrm>
            <a:off x="3650853" y="2056296"/>
            <a:ext cx="1900768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SSEJ</a:t>
            </a:r>
            <a:r>
              <a:rPr lang="fr-CH" sz="1000" dirty="0"/>
              <a:t> -Service Santé de l’Enfance et de la Jeunesse</a:t>
            </a:r>
          </a:p>
        </p:txBody>
      </p:sp>
      <p:sp>
        <p:nvSpPr>
          <p:cNvPr id="58" name="ZoneTexte 57">
            <a:hlinkClick r:id="rId21"/>
          </p:cNvPr>
          <p:cNvSpPr txBox="1"/>
          <p:nvPr/>
        </p:nvSpPr>
        <p:spPr>
          <a:xfrm>
            <a:off x="3243050" y="1616412"/>
            <a:ext cx="1803065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SPMI</a:t>
            </a:r>
            <a:r>
              <a:rPr lang="fr-CH" sz="1000" b="1" dirty="0"/>
              <a:t> </a:t>
            </a:r>
            <a:r>
              <a:rPr lang="fr-CH" sz="1000" dirty="0"/>
              <a:t>-Service de Protection des Mineurs</a:t>
            </a:r>
          </a:p>
        </p:txBody>
      </p:sp>
      <p:sp>
        <p:nvSpPr>
          <p:cNvPr id="59" name="ZoneTexte 58">
            <a:hlinkClick r:id="rId23"/>
          </p:cNvPr>
          <p:cNvSpPr txBox="1"/>
          <p:nvPr/>
        </p:nvSpPr>
        <p:spPr>
          <a:xfrm>
            <a:off x="3178866" y="1168527"/>
            <a:ext cx="2101347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SASAJ</a:t>
            </a:r>
            <a:r>
              <a:rPr lang="fr-CH" sz="1000" dirty="0"/>
              <a:t> - </a:t>
            </a:r>
            <a:r>
              <a:rPr lang="fr-FR" sz="1000" dirty="0"/>
              <a:t>Service d‘Autorisation et de Surveillance de l‘Accueil de Jour</a:t>
            </a:r>
            <a:endParaRPr lang="fr-CH" sz="10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594837" y="2056296"/>
            <a:ext cx="2027615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Plateforme pour l’accueil préscolaire (commission cantonale)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24264" y="6492874"/>
            <a:ext cx="804330" cy="365125"/>
          </a:xfrm>
        </p:spPr>
        <p:txBody>
          <a:bodyPr/>
          <a:lstStyle/>
          <a:p>
            <a:fld id="{6456E541-2BF7-41DB-8741-ED7E59477531}" type="datetime1">
              <a:rPr lang="fr-FR" sz="1000" smtClean="0"/>
              <a:t>13/06/2023</a:t>
            </a:fld>
            <a:endParaRPr lang="fr-FR" sz="1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622452" y="6567251"/>
            <a:ext cx="4114800" cy="365125"/>
          </a:xfrm>
        </p:spPr>
        <p:txBody>
          <a:bodyPr/>
          <a:lstStyle/>
          <a:p>
            <a:r>
              <a:rPr lang="fr-FR" sz="1000" dirty="0"/>
              <a:t>La FIPEGS dans le paysage de la petite enfance suburbaine</a:t>
            </a:r>
          </a:p>
        </p:txBody>
      </p:sp>
      <p:sp>
        <p:nvSpPr>
          <p:cNvPr id="61" name="ZoneTexte 60">
            <a:hlinkClick r:id="rId24"/>
          </p:cNvPr>
          <p:cNvSpPr txBox="1"/>
          <p:nvPr/>
        </p:nvSpPr>
        <p:spPr>
          <a:xfrm>
            <a:off x="5116674" y="1615776"/>
            <a:ext cx="1758259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OCPE</a:t>
            </a:r>
            <a:r>
              <a:rPr lang="fr-CH" sz="1000" dirty="0"/>
              <a:t> - Observatoire Cantonal de la </a:t>
            </a:r>
            <a:r>
              <a:rPr lang="fr-CH" sz="1000" dirty="0">
                <a:solidFill>
                  <a:schemeClr val="tx1"/>
                </a:solidFill>
              </a:rPr>
              <a:t>Petite Enfance</a:t>
            </a:r>
          </a:p>
        </p:txBody>
      </p:sp>
      <p:sp>
        <p:nvSpPr>
          <p:cNvPr id="73" name="ZoneTexte 72">
            <a:hlinkClick r:id="rId25"/>
          </p:cNvPr>
          <p:cNvSpPr txBox="1"/>
          <p:nvPr/>
        </p:nvSpPr>
        <p:spPr>
          <a:xfrm>
            <a:off x="10606967" y="1438564"/>
            <a:ext cx="1449025" cy="2462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Règlement </a:t>
            </a:r>
            <a:r>
              <a:rPr lang="fr-CH" sz="1000" b="1" dirty="0" err="1"/>
              <a:t>RAPr</a:t>
            </a:r>
            <a:endParaRPr lang="fr-CH" sz="1000" b="1" dirty="0"/>
          </a:p>
        </p:txBody>
      </p:sp>
      <p:sp>
        <p:nvSpPr>
          <p:cNvPr id="100" name="ZoneTexte 99">
            <a:hlinkClick r:id="rId26"/>
          </p:cNvPr>
          <p:cNvSpPr txBox="1"/>
          <p:nvPr/>
        </p:nvSpPr>
        <p:spPr>
          <a:xfrm>
            <a:off x="1551755" y="4414754"/>
            <a:ext cx="1719260" cy="24622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SEI</a:t>
            </a:r>
            <a:r>
              <a:rPr lang="fr-CH" sz="1000" dirty="0"/>
              <a:t> Service Educatif Itinérant</a:t>
            </a:r>
          </a:p>
        </p:txBody>
      </p:sp>
      <p:sp>
        <p:nvSpPr>
          <p:cNvPr id="101" name="ZoneTexte 100">
            <a:hlinkClick r:id="rId27"/>
          </p:cNvPr>
          <p:cNvSpPr txBox="1"/>
          <p:nvPr/>
        </p:nvSpPr>
        <p:spPr>
          <a:xfrm>
            <a:off x="1551755" y="4137222"/>
            <a:ext cx="2203545" cy="24622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AIPE</a:t>
            </a:r>
            <a:r>
              <a:rPr lang="fr-CH" sz="1000" dirty="0"/>
              <a:t> </a:t>
            </a:r>
            <a:r>
              <a:rPr lang="fr-CH" sz="1000" dirty="0">
                <a:solidFill>
                  <a:schemeClr val="tx1"/>
                </a:solidFill>
              </a:rPr>
              <a:t>Aide Intégration Petite </a:t>
            </a:r>
            <a:r>
              <a:rPr lang="fr-CH" sz="1000" dirty="0"/>
              <a:t>enfance</a:t>
            </a:r>
          </a:p>
        </p:txBody>
      </p:sp>
      <p:sp>
        <p:nvSpPr>
          <p:cNvPr id="102" name="ZoneTexte 101">
            <a:hlinkClick r:id="rId28"/>
          </p:cNvPr>
          <p:cNvSpPr txBox="1"/>
          <p:nvPr/>
        </p:nvSpPr>
        <p:spPr>
          <a:xfrm>
            <a:off x="1539753" y="3850645"/>
            <a:ext cx="3652998" cy="24622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SPEA</a:t>
            </a:r>
            <a:r>
              <a:rPr lang="fr-CH" sz="1000" dirty="0"/>
              <a:t> Service Psychiatrie de </a:t>
            </a:r>
            <a:r>
              <a:rPr lang="fr-CH" sz="1000" dirty="0">
                <a:solidFill>
                  <a:schemeClr val="tx1"/>
                </a:solidFill>
              </a:rPr>
              <a:t>l’Enfant</a:t>
            </a:r>
            <a:r>
              <a:rPr lang="fr-CH" sz="1000" dirty="0"/>
              <a:t> et de l’</a:t>
            </a:r>
            <a:r>
              <a:rPr lang="fr-CH" sz="1000" dirty="0">
                <a:solidFill>
                  <a:schemeClr val="tx1"/>
                </a:solidFill>
              </a:rPr>
              <a:t>A</a:t>
            </a:r>
            <a:r>
              <a:rPr lang="fr-CH" sz="1000" dirty="0"/>
              <a:t>dolescent</a:t>
            </a:r>
          </a:p>
        </p:txBody>
      </p:sp>
      <p:sp>
        <p:nvSpPr>
          <p:cNvPr id="104" name="ZoneTexte 103">
            <a:hlinkClick r:id="rId29"/>
          </p:cNvPr>
          <p:cNvSpPr txBox="1"/>
          <p:nvPr/>
        </p:nvSpPr>
        <p:spPr>
          <a:xfrm>
            <a:off x="3393042" y="3356378"/>
            <a:ext cx="4491684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CCT</a:t>
            </a:r>
            <a:r>
              <a:rPr lang="fr-CH" sz="1000" dirty="0"/>
              <a:t> Intercommunale du personnel des institutions genevoises de la Petite Enfance </a:t>
            </a:r>
          </a:p>
          <a:p>
            <a:r>
              <a:rPr lang="fr-CH" sz="1000" dirty="0"/>
              <a:t>Autres : UPE 2020 - Statuts communaux (ex. : Meyrin, Vernier)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5487640" y="3821976"/>
            <a:ext cx="384425" cy="8796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12126" y="1118739"/>
            <a:ext cx="12065001" cy="84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8805" y="254475"/>
            <a:ext cx="1040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/>
              <a:t>Niveau Fédéral</a:t>
            </a:r>
          </a:p>
        </p:txBody>
      </p:sp>
      <p:sp>
        <p:nvSpPr>
          <p:cNvPr id="68" name="ZoneTexte 67">
            <a:hlinkClick r:id="rId30"/>
          </p:cNvPr>
          <p:cNvSpPr txBox="1"/>
          <p:nvPr/>
        </p:nvSpPr>
        <p:spPr>
          <a:xfrm>
            <a:off x="1622120" y="222391"/>
            <a:ext cx="1426557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OFAS</a:t>
            </a:r>
            <a:r>
              <a:rPr lang="fr-CH" sz="1000" dirty="0"/>
              <a:t> – Office fédéral </a:t>
            </a:r>
            <a:r>
              <a:rPr lang="fr-FR" sz="1000" dirty="0"/>
              <a:t>des assurances sociales</a:t>
            </a:r>
            <a:endParaRPr lang="fr-CH" sz="1000" dirty="0"/>
          </a:p>
        </p:txBody>
      </p:sp>
      <p:cxnSp>
        <p:nvCxnSpPr>
          <p:cNvPr id="49" name="Connecteur droit 48"/>
          <p:cNvCxnSpPr/>
          <p:nvPr/>
        </p:nvCxnSpPr>
        <p:spPr>
          <a:xfrm flipH="1">
            <a:off x="8990527" y="3818819"/>
            <a:ext cx="331861" cy="87818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9482779" y="4087710"/>
            <a:ext cx="2412810" cy="24622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Loi : LIJBEP - abrogée depuis 01/01/2016</a:t>
            </a:r>
          </a:p>
        </p:txBody>
      </p:sp>
      <p:sp>
        <p:nvSpPr>
          <p:cNvPr id="55" name="ZoneTexte 54">
            <a:hlinkClick r:id="rId31"/>
          </p:cNvPr>
          <p:cNvSpPr txBox="1"/>
          <p:nvPr/>
        </p:nvSpPr>
        <p:spPr>
          <a:xfrm>
            <a:off x="3367506" y="6268067"/>
            <a:ext cx="2276718" cy="369332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900" i="1" dirty="0"/>
              <a:t>AGASE  - </a:t>
            </a:r>
            <a:r>
              <a:rPr lang="fr-FR" sz="900" i="1" dirty="0"/>
              <a:t>Association Genevoise des Assistant(e)s Socio-Educatif(</a:t>
            </a:r>
            <a:r>
              <a:rPr lang="fr-FR" sz="900" i="1" dirty="0" err="1"/>
              <a:t>ve</a:t>
            </a:r>
            <a:r>
              <a:rPr lang="fr-FR" sz="900" i="1" dirty="0"/>
              <a:t>)s</a:t>
            </a:r>
            <a:endParaRPr lang="fr-CH" sz="900" i="1" dirty="0"/>
          </a:p>
        </p:txBody>
      </p:sp>
      <p:sp>
        <p:nvSpPr>
          <p:cNvPr id="63" name="ZoneTexte 62">
            <a:hlinkClick r:id="rId32"/>
          </p:cNvPr>
          <p:cNvSpPr txBox="1"/>
          <p:nvPr/>
        </p:nvSpPr>
        <p:spPr>
          <a:xfrm>
            <a:off x="9482780" y="4745614"/>
            <a:ext cx="2116295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FFPC - </a:t>
            </a:r>
            <a:r>
              <a:rPr lang="fr-FR" sz="1000" dirty="0"/>
              <a:t>Fondation pour la Formation Professionnelle et Continue</a:t>
            </a:r>
            <a:endParaRPr lang="fr-CH" sz="1000" dirty="0"/>
          </a:p>
        </p:txBody>
      </p:sp>
      <p:cxnSp>
        <p:nvCxnSpPr>
          <p:cNvPr id="65" name="Connecteur droit 64"/>
          <p:cNvCxnSpPr>
            <a:cxnSpLocks/>
          </p:cNvCxnSpPr>
          <p:nvPr/>
        </p:nvCxnSpPr>
        <p:spPr>
          <a:xfrm flipH="1">
            <a:off x="8522438" y="1138419"/>
            <a:ext cx="601325" cy="13422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ZoneTexte 65">
            <a:hlinkClick r:id="rId33"/>
          </p:cNvPr>
          <p:cNvSpPr txBox="1"/>
          <p:nvPr/>
        </p:nvSpPr>
        <p:spPr>
          <a:xfrm>
            <a:off x="9069459" y="1833146"/>
            <a:ext cx="3014730" cy="553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hlinkClick r:id="rId34"/>
              </a:rPr>
              <a:t>LRPFI </a:t>
            </a:r>
            <a:r>
              <a:rPr lang="fr-FR" sz="1000" b="1" dirty="0" err="1">
                <a:solidFill>
                  <a:schemeClr val="tx1"/>
                </a:solidFill>
                <a:hlinkClick r:id="rId34"/>
              </a:rPr>
              <a:t>rsGE</a:t>
            </a:r>
            <a:r>
              <a:rPr lang="fr-FR" sz="1000" b="1" dirty="0">
                <a:solidFill>
                  <a:schemeClr val="tx1"/>
                </a:solidFill>
                <a:hlinkClick r:id="rId34"/>
              </a:rPr>
              <a:t> B 6  08</a:t>
            </a:r>
            <a:r>
              <a:rPr lang="fr-CH" sz="1000" b="1" dirty="0">
                <a:solidFill>
                  <a:schemeClr val="tx1"/>
                </a:solidFill>
                <a:hlinkClick r:id="rId34"/>
              </a:rPr>
              <a:t> </a:t>
            </a:r>
            <a:r>
              <a:rPr lang="fr-CH" sz="1000" b="1" dirty="0">
                <a:solidFill>
                  <a:schemeClr val="tx1"/>
                </a:solidFill>
              </a:rPr>
              <a:t>-</a:t>
            </a:r>
            <a:r>
              <a:rPr lang="fr-CH" sz="1000" b="1" dirty="0">
                <a:solidFill>
                  <a:srgbClr val="FF00FF"/>
                </a:solidFill>
              </a:rPr>
              <a:t> </a:t>
            </a:r>
            <a:r>
              <a:rPr lang="fr-CH" sz="1000" dirty="0"/>
              <a:t>Loi </a:t>
            </a:r>
            <a:r>
              <a:rPr lang="fr-FR" sz="1000" dirty="0"/>
              <a:t>sur le renforcement de la péréquation financière intercommunale et le développement de l’intercommunalité</a:t>
            </a:r>
            <a:endParaRPr lang="fr-CH" sz="1000" dirty="0"/>
          </a:p>
        </p:txBody>
      </p:sp>
      <p:sp>
        <p:nvSpPr>
          <p:cNvPr id="67" name="ZoneTexte 66">
            <a:hlinkClick r:id="rId35"/>
          </p:cNvPr>
          <p:cNvSpPr txBox="1"/>
          <p:nvPr/>
        </p:nvSpPr>
        <p:spPr>
          <a:xfrm>
            <a:off x="8924161" y="665059"/>
            <a:ext cx="2003696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OPE</a:t>
            </a:r>
            <a:r>
              <a:rPr lang="fr-CH" sz="1000" dirty="0"/>
              <a:t> – Ordonnance sur le placement d’enfants 211.222.338</a:t>
            </a:r>
          </a:p>
        </p:txBody>
      </p:sp>
      <p:sp>
        <p:nvSpPr>
          <p:cNvPr id="69" name="ZoneTexte 68">
            <a:hlinkClick r:id="rId36"/>
          </p:cNvPr>
          <p:cNvSpPr txBox="1"/>
          <p:nvPr/>
        </p:nvSpPr>
        <p:spPr>
          <a:xfrm>
            <a:off x="5631030" y="213665"/>
            <a:ext cx="2344477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SEFRI – </a:t>
            </a:r>
            <a:r>
              <a:rPr lang="fr-CH" sz="1000" dirty="0"/>
              <a:t>Secrétariat d’Etat à la formation, à la recherche et à l’innovation</a:t>
            </a:r>
          </a:p>
        </p:txBody>
      </p:sp>
      <p:sp>
        <p:nvSpPr>
          <p:cNvPr id="70" name="ZoneTexte 69">
            <a:hlinkClick r:id="rId37"/>
          </p:cNvPr>
          <p:cNvSpPr txBox="1"/>
          <p:nvPr/>
        </p:nvSpPr>
        <p:spPr>
          <a:xfrm>
            <a:off x="3116519" y="201502"/>
            <a:ext cx="2436070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Savoir Social </a:t>
            </a:r>
            <a:r>
              <a:rPr lang="fr-CH" sz="1000" dirty="0"/>
              <a:t>– Organisation </a:t>
            </a:r>
            <a:r>
              <a:rPr lang="fr-CH" sz="1000" dirty="0">
                <a:solidFill>
                  <a:schemeClr val="tx1"/>
                </a:solidFill>
              </a:rPr>
              <a:t>faîtière</a:t>
            </a:r>
            <a:r>
              <a:rPr lang="fr-CH" sz="1000" dirty="0"/>
              <a:t> suisse du monde du travail dans le domaine social</a:t>
            </a:r>
            <a:endParaRPr lang="fr-CH" sz="1000" b="1" dirty="0"/>
          </a:p>
        </p:txBody>
      </p:sp>
      <p:sp>
        <p:nvSpPr>
          <p:cNvPr id="71" name="ZoneTexte 70">
            <a:hlinkClick r:id="rId38"/>
          </p:cNvPr>
          <p:cNvSpPr txBox="1"/>
          <p:nvPr/>
        </p:nvSpPr>
        <p:spPr>
          <a:xfrm>
            <a:off x="1630473" y="693943"/>
            <a:ext cx="1324629" cy="2462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err="1"/>
              <a:t>LTr</a:t>
            </a:r>
            <a:r>
              <a:rPr lang="fr-CH" sz="1000" b="1" dirty="0"/>
              <a:t> </a:t>
            </a:r>
            <a:r>
              <a:rPr lang="fr-CH" sz="1000" dirty="0"/>
              <a:t>- Loi sur le Travail</a:t>
            </a:r>
          </a:p>
        </p:txBody>
      </p:sp>
      <p:sp>
        <p:nvSpPr>
          <p:cNvPr id="72" name="ZoneTexte 71">
            <a:hlinkClick r:id="rId39"/>
          </p:cNvPr>
          <p:cNvSpPr txBox="1"/>
          <p:nvPr/>
        </p:nvSpPr>
        <p:spPr>
          <a:xfrm>
            <a:off x="6713047" y="664905"/>
            <a:ext cx="2131699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err="1"/>
              <a:t>OFPr</a:t>
            </a:r>
            <a:r>
              <a:rPr lang="fr-CH" sz="1000" dirty="0"/>
              <a:t> – 412.101 Ordonnance sur la formation professionnelle</a:t>
            </a:r>
          </a:p>
        </p:txBody>
      </p:sp>
      <p:cxnSp>
        <p:nvCxnSpPr>
          <p:cNvPr id="64" name="Connecteur droit 63"/>
          <p:cNvCxnSpPr/>
          <p:nvPr/>
        </p:nvCxnSpPr>
        <p:spPr>
          <a:xfrm flipH="1">
            <a:off x="8844747" y="4722243"/>
            <a:ext cx="477641" cy="10281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ZoneTexte 73">
            <a:hlinkClick r:id="rId40"/>
          </p:cNvPr>
          <p:cNvSpPr txBox="1"/>
          <p:nvPr/>
        </p:nvSpPr>
        <p:spPr>
          <a:xfrm>
            <a:off x="9203624" y="5188373"/>
            <a:ext cx="2395451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Fondssocial</a:t>
            </a:r>
            <a:r>
              <a:rPr lang="fr-CH" sz="1000" dirty="0"/>
              <a:t>  </a:t>
            </a:r>
            <a:r>
              <a:rPr lang="fr-CH" sz="900" dirty="0">
                <a:solidFill>
                  <a:schemeClr val="tx1"/>
                </a:solidFill>
              </a:rPr>
              <a:t>Fonds en faveur de la formation professionnelle pour le domaine  social déclaré de force obligatoire générale</a:t>
            </a:r>
          </a:p>
        </p:txBody>
      </p:sp>
      <p:sp>
        <p:nvSpPr>
          <p:cNvPr id="76" name="ZoneTexte 75">
            <a:hlinkClick r:id="rId41"/>
          </p:cNvPr>
          <p:cNvSpPr txBox="1"/>
          <p:nvPr/>
        </p:nvSpPr>
        <p:spPr>
          <a:xfrm>
            <a:off x="4848982" y="665221"/>
            <a:ext cx="1813268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err="1"/>
              <a:t>LFPr</a:t>
            </a:r>
            <a:r>
              <a:rPr lang="fr-CH" sz="1000" b="1" dirty="0"/>
              <a:t> – </a:t>
            </a:r>
            <a:r>
              <a:rPr lang="fr-CH" sz="1000" dirty="0"/>
              <a:t>412.10 Loi fédérale sur la formation professionnelle</a:t>
            </a:r>
          </a:p>
        </p:txBody>
      </p:sp>
      <p:sp>
        <p:nvSpPr>
          <p:cNvPr id="77" name="ZoneTexte 76">
            <a:hlinkClick r:id="rId42"/>
          </p:cNvPr>
          <p:cNvSpPr txBox="1"/>
          <p:nvPr/>
        </p:nvSpPr>
        <p:spPr>
          <a:xfrm>
            <a:off x="3131555" y="666981"/>
            <a:ext cx="1635415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OLT </a:t>
            </a:r>
            <a:r>
              <a:rPr lang="fr-CH" sz="1000" dirty="0"/>
              <a:t>– Ordonnance relative à la loi sur le travail</a:t>
            </a:r>
          </a:p>
        </p:txBody>
      </p:sp>
      <p:sp>
        <p:nvSpPr>
          <p:cNvPr id="78" name="ZoneTexte 77">
            <a:hlinkClick r:id="rId43"/>
          </p:cNvPr>
          <p:cNvSpPr txBox="1"/>
          <p:nvPr/>
        </p:nvSpPr>
        <p:spPr>
          <a:xfrm>
            <a:off x="8030631" y="216533"/>
            <a:ext cx="2154077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err="1"/>
              <a:t>PRo</a:t>
            </a:r>
            <a:r>
              <a:rPr lang="fr-CH" sz="1000" b="1" dirty="0"/>
              <a:t> Enfance - </a:t>
            </a:r>
            <a:r>
              <a:rPr lang="fr-CH" sz="1000" dirty="0"/>
              <a:t>Plateforme Romande pour l’accueil de l’Enfance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805503" y="5743117"/>
            <a:ext cx="2807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→"/>
            </a:pPr>
            <a:r>
              <a:rPr lang="fr-CH" sz="1600" b="1" dirty="0"/>
              <a:t>Collaboration Externe</a:t>
            </a:r>
            <a:endParaRPr lang="fr-FR" sz="1600" b="1" dirty="0"/>
          </a:p>
        </p:txBody>
      </p:sp>
      <p:sp>
        <p:nvSpPr>
          <p:cNvPr id="79" name="ZoneTexte 78">
            <a:hlinkClick r:id="rId44"/>
          </p:cNvPr>
          <p:cNvSpPr txBox="1"/>
          <p:nvPr/>
        </p:nvSpPr>
        <p:spPr>
          <a:xfrm>
            <a:off x="9043916" y="3471854"/>
            <a:ext cx="2921453" cy="246221"/>
          </a:xfrm>
          <a:prstGeom prst="rect">
            <a:avLst/>
          </a:prstGeom>
          <a:pattFill prst="ltDnDiag">
            <a:fgClr>
              <a:srgbClr val="DAA5A4"/>
            </a:fgClr>
            <a:bgClr>
              <a:schemeClr val="bg1"/>
            </a:bgClr>
          </a:patt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SDPE – Service de la Petite Enfance (Ville de Genève)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9954783" y="2519520"/>
            <a:ext cx="2238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→"/>
            </a:pPr>
            <a:r>
              <a:rPr lang="fr-CH" sz="1400" b="1" dirty="0"/>
              <a:t>Collaboration externe</a:t>
            </a:r>
            <a:endParaRPr lang="fr-FR" sz="1400" b="1" dirty="0"/>
          </a:p>
        </p:txBody>
      </p:sp>
      <p:sp>
        <p:nvSpPr>
          <p:cNvPr id="75" name="ZoneTexte 74">
            <a:hlinkClick r:id="rId45"/>
          </p:cNvPr>
          <p:cNvSpPr txBox="1"/>
          <p:nvPr/>
        </p:nvSpPr>
        <p:spPr>
          <a:xfrm>
            <a:off x="9098642" y="1316201"/>
            <a:ext cx="1422377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>
                <a:solidFill>
                  <a:schemeClr val="tx1"/>
                </a:solidFill>
              </a:rPr>
              <a:t>LAPR J 6.28 - </a:t>
            </a:r>
            <a:r>
              <a:rPr lang="fr-CH" sz="1000" dirty="0">
                <a:solidFill>
                  <a:schemeClr val="tx1"/>
                </a:solidFill>
              </a:rPr>
              <a:t>Loi sur l’accueil préscolaire.</a:t>
            </a:r>
          </a:p>
        </p:txBody>
      </p:sp>
      <p:sp>
        <p:nvSpPr>
          <p:cNvPr id="82" name="ZoneTexte 81">
            <a:hlinkClick r:id="rId46"/>
          </p:cNvPr>
          <p:cNvSpPr txBox="1"/>
          <p:nvPr/>
        </p:nvSpPr>
        <p:spPr>
          <a:xfrm>
            <a:off x="1551755" y="5274537"/>
            <a:ext cx="1492512" cy="24842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CFPS : Ecole d’ASE </a:t>
            </a:r>
            <a:r>
              <a:rPr lang="fr-CH" sz="1000" dirty="0"/>
              <a:t>(CFC)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4035" y="5838372"/>
            <a:ext cx="146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/>
              <a:t>Employés </a:t>
            </a:r>
            <a:endParaRPr lang="fr-CH" sz="1050" b="1" i="1" dirty="0">
              <a:solidFill>
                <a:srgbClr val="00B05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947164" y="3071794"/>
            <a:ext cx="3627694" cy="24622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dirty="0"/>
              <a:t>Services Communaux – Conseils </a:t>
            </a:r>
            <a:r>
              <a:rPr lang="fr-CH" sz="1000" dirty="0">
                <a:solidFill>
                  <a:schemeClr val="tx1"/>
                </a:solidFill>
              </a:rPr>
              <a:t>A</a:t>
            </a:r>
            <a:r>
              <a:rPr lang="fr-CH" sz="1000" dirty="0"/>
              <a:t>dministratifs - </a:t>
            </a:r>
            <a:r>
              <a:rPr lang="fr-CH" sz="1000" dirty="0" err="1"/>
              <a:t>Subventionneurs</a:t>
            </a:r>
            <a:r>
              <a:rPr lang="fr-CH" sz="1000" dirty="0"/>
              <a:t> </a:t>
            </a:r>
          </a:p>
        </p:txBody>
      </p:sp>
      <p:sp>
        <p:nvSpPr>
          <p:cNvPr id="81" name="Espace réservé du pied de page 2"/>
          <p:cNvSpPr txBox="1">
            <a:spLocks/>
          </p:cNvSpPr>
          <p:nvPr/>
        </p:nvSpPr>
        <p:spPr>
          <a:xfrm>
            <a:off x="7776944" y="6523777"/>
            <a:ext cx="4407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000" dirty="0"/>
              <a:t>© FIPEGS</a:t>
            </a:r>
          </a:p>
        </p:txBody>
      </p:sp>
      <p:sp>
        <p:nvSpPr>
          <p:cNvPr id="83" name="ZoneTexte 82">
            <a:hlinkClick r:id="rId47"/>
          </p:cNvPr>
          <p:cNvSpPr txBox="1"/>
          <p:nvPr/>
        </p:nvSpPr>
        <p:spPr>
          <a:xfrm>
            <a:off x="6943086" y="1178099"/>
            <a:ext cx="180306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OCIRT </a:t>
            </a:r>
            <a:r>
              <a:rPr lang="fr-CH" sz="1000" dirty="0"/>
              <a:t>– Office cantonal de l’inspection et des relations du travail – </a:t>
            </a:r>
            <a:r>
              <a:rPr lang="fr-CH" sz="1000" b="1" dirty="0">
                <a:hlinkClick r:id="rId48"/>
              </a:rPr>
              <a:t>Usages professionnels de la petite enfance</a:t>
            </a:r>
            <a:endParaRPr lang="fr-CH" sz="1000" b="1" dirty="0"/>
          </a:p>
        </p:txBody>
      </p:sp>
      <p:sp>
        <p:nvSpPr>
          <p:cNvPr id="8" name="ZoneTexte 7">
            <a:hlinkClick r:id="rId49"/>
            <a:extLst>
              <a:ext uri="{FF2B5EF4-FFF2-40B4-BE49-F238E27FC236}">
                <a16:creationId xmlns:a16="http://schemas.microsoft.com/office/drawing/2014/main" id="{4A3813A7-FA7C-47FA-03F8-DA0F05D7CB90}"/>
              </a:ext>
            </a:extLst>
          </p:cNvPr>
          <p:cNvSpPr txBox="1"/>
          <p:nvPr/>
        </p:nvSpPr>
        <p:spPr>
          <a:xfrm>
            <a:off x="5632053" y="2056298"/>
            <a:ext cx="2343454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/>
              <a:t>FDAP </a:t>
            </a:r>
            <a:r>
              <a:rPr lang="fr-CH" sz="1000" dirty="0"/>
              <a:t>– Fondation pour le développement de l’accueil préscolaire</a:t>
            </a:r>
          </a:p>
        </p:txBody>
      </p:sp>
    </p:spTree>
    <p:extLst>
      <p:ext uri="{BB962C8B-B14F-4D97-AF65-F5344CB8AC3E}">
        <p14:creationId xmlns:p14="http://schemas.microsoft.com/office/powerpoint/2010/main" val="2050771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971</Words>
  <Application>Microsoft Office PowerPoint</Application>
  <PresentationFormat>Grand écran</PresentationFormat>
  <Paragraphs>131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Alessandra Bonasia</dc:creator>
  <cp:lastModifiedBy>Alessandra Bonasia</cp:lastModifiedBy>
  <cp:revision>229</cp:revision>
  <cp:lastPrinted>2023-05-02T08:46:35Z</cp:lastPrinted>
  <dcterms:created xsi:type="dcterms:W3CDTF">2014-09-18T09:14:42Z</dcterms:created>
  <dcterms:modified xsi:type="dcterms:W3CDTF">2023-06-13T08:42:08Z</dcterms:modified>
</cp:coreProperties>
</file>